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91" r:id="rId2"/>
    <p:sldId id="287" r:id="rId3"/>
    <p:sldId id="276" r:id="rId4"/>
    <p:sldId id="307" r:id="rId5"/>
    <p:sldId id="294" r:id="rId6"/>
    <p:sldId id="301" r:id="rId7"/>
    <p:sldId id="312" r:id="rId8"/>
    <p:sldId id="318" r:id="rId9"/>
    <p:sldId id="306" r:id="rId10"/>
    <p:sldId id="308" r:id="rId11"/>
    <p:sldId id="316" r:id="rId12"/>
    <p:sldId id="317" r:id="rId13"/>
    <p:sldId id="299" r:id="rId14"/>
    <p:sldId id="313" r:id="rId15"/>
    <p:sldId id="310" r:id="rId16"/>
    <p:sldId id="311" r:id="rId17"/>
    <p:sldId id="314" r:id="rId18"/>
    <p:sldId id="315" r:id="rId19"/>
    <p:sldId id="320" r:id="rId20"/>
    <p:sldId id="321" r:id="rId21"/>
    <p:sldId id="296" r:id="rId22"/>
    <p:sldId id="326" r:id="rId23"/>
    <p:sldId id="323" r:id="rId24"/>
    <p:sldId id="328" r:id="rId25"/>
    <p:sldId id="327" r:id="rId26"/>
    <p:sldId id="324" r:id="rId27"/>
    <p:sldId id="325" r:id="rId28"/>
    <p:sldId id="322" r:id="rId29"/>
    <p:sldId id="297" r:id="rId30"/>
    <p:sldId id="274" r:id="rId31"/>
    <p:sldId id="309"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236F5-6377-4777-896E-4FA8EF74829A}" v="82" dt="2023-11-14T03:47:52.848"/>
    <p1510:client id="{33C9ABEC-55A9-43C9-BCD3-DFDC19E61222}" v="426" dt="2023-11-14T01:23:11.024"/>
    <p1510:client id="{402B7B36-8977-4605-B95B-757153B884DD}" v="302" dt="2023-11-13T13:25:27.358"/>
    <p1510:client id="{47F813BD-69A1-4BB5-9B57-AEDBED339736}" v="1157" dt="2023-11-13T15:01:37.695"/>
    <p1510:client id="{6576422A-E4CC-418D-A886-852238F2426B}" v="187" dt="2023-11-14T09:27:44.008"/>
    <p1510:client id="{C598ECC6-A18F-401A-B480-457F9BE21C49}" v="59" dt="2023-11-14T01:40:41.048"/>
    <p1510:client id="{DD3A1F80-C499-4724-8C41-36869EE07ABA}" v="96" dt="2023-11-14T09:38:51.511"/>
    <p1510:client id="{F01EF4AB-23A9-4D8A-8DBD-229734FE258A}" v="605" dt="2023-11-14T00:59:21.127"/>
    <p1510:client id="{F4B497F0-0845-4AC2-9A39-5D2C025BA661}" v="1669" dt="2023-11-13T19:16:37.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11/14/2023</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31</a:t>
            </a:fld>
            <a:endParaRPr lang="en-US"/>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32</a:t>
            </a:fld>
            <a:endParaRPr lang="en-US"/>
          </a:p>
        </p:txBody>
      </p:sp>
    </p:spTree>
    <p:extLst>
      <p:ext uri="{BB962C8B-B14F-4D97-AF65-F5344CB8AC3E}">
        <p14:creationId xmlns:p14="http://schemas.microsoft.com/office/powerpoint/2010/main" val="32815997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17DBF6-271C-C47A-C00C-99A26782C469}"/>
              </a:ext>
            </a:extLst>
          </p:cNvPr>
          <p:cNvSpPr>
            <a:spLocks noGrp="1"/>
          </p:cNvSpPr>
          <p:nvPr>
            <p:ph type="ctrTitle"/>
          </p:nvPr>
        </p:nvSpPr>
        <p:spPr>
          <a:xfrm>
            <a:off x="1301262" y="1027871"/>
            <a:ext cx="10006235" cy="1855713"/>
          </a:xfrm>
        </p:spPr>
        <p:txBody>
          <a:bodyPr vert="horz" lIns="91440" tIns="45720" rIns="91440" bIns="45720" rtlCol="0" anchor="b">
            <a:normAutofit/>
          </a:bodyPr>
          <a:lstStyle/>
          <a:p>
            <a:r>
              <a:rPr lang="en-US" sz="5600">
                <a:solidFill>
                  <a:srgbClr val="FFFFFF"/>
                </a:solidFill>
                <a:cs typeface="+mj-cs"/>
              </a:rPr>
              <a:t>Natural Disasters</a:t>
            </a:r>
            <a:br>
              <a:rPr lang="en-US" sz="5600">
                <a:solidFill>
                  <a:srgbClr val="FFFFFF"/>
                </a:solidFill>
                <a:cs typeface="+mj-cs"/>
              </a:rPr>
            </a:br>
            <a:r>
              <a:rPr lang="en-US" sz="5600">
                <a:solidFill>
                  <a:srgbClr val="FFFFFF"/>
                </a:solidFill>
                <a:cs typeface="+mj-cs"/>
              </a:rPr>
              <a:t>        Analysis</a:t>
            </a:r>
            <a:endParaRPr lang="en-US" sz="5600" kern="1200">
              <a:solidFill>
                <a:srgbClr val="FFFFFF"/>
              </a:solidFill>
              <a:latin typeface="+mj-lt"/>
              <a:cs typeface="+mj-cs"/>
            </a:endParaRPr>
          </a:p>
        </p:txBody>
      </p:sp>
      <p:sp>
        <p:nvSpPr>
          <p:cNvPr id="4" name="Content Placeholder 3">
            <a:extLst>
              <a:ext uri="{FF2B5EF4-FFF2-40B4-BE49-F238E27FC236}">
                <a16:creationId xmlns:a16="http://schemas.microsoft.com/office/drawing/2014/main" id="{CF01B187-1CE0-0887-29DA-D9B3FBBB1D9E}"/>
              </a:ext>
            </a:extLst>
          </p:cNvPr>
          <p:cNvSpPr>
            <a:spLocks noGrp="1"/>
          </p:cNvSpPr>
          <p:nvPr>
            <p:ph type="subTitle" idx="1"/>
          </p:nvPr>
        </p:nvSpPr>
        <p:spPr>
          <a:xfrm>
            <a:off x="2602525" y="5105948"/>
            <a:ext cx="7792520" cy="1198120"/>
          </a:xfrm>
        </p:spPr>
        <p:txBody>
          <a:bodyPr vert="horz" lIns="91440" tIns="45720" rIns="91440" bIns="45720" rtlCol="0" anchor="t">
            <a:normAutofit/>
          </a:bodyPr>
          <a:lstStyle/>
          <a:p>
            <a:pPr>
              <a:lnSpc>
                <a:spcPct val="90000"/>
              </a:lnSpc>
            </a:pPr>
            <a:r>
              <a:rPr lang="en-US" sz="2000" b="1">
                <a:solidFill>
                  <a:srgbClr val="FFFFFF"/>
                </a:solidFill>
              </a:rPr>
              <a:t>Done By :</a:t>
            </a:r>
            <a:endParaRPr lang="en-US" b="1"/>
          </a:p>
          <a:p>
            <a:pPr>
              <a:lnSpc>
                <a:spcPct val="90000"/>
              </a:lnSpc>
            </a:pPr>
            <a:r>
              <a:rPr lang="en-US" sz="2000" b="1">
                <a:solidFill>
                  <a:srgbClr val="FFFFFF"/>
                </a:solidFill>
              </a:rPr>
              <a:t>BHAVANA MEKALA                        2021BCS-041</a:t>
            </a:r>
          </a:p>
          <a:p>
            <a:pPr>
              <a:lnSpc>
                <a:spcPct val="90000"/>
              </a:lnSpc>
            </a:pPr>
            <a:r>
              <a:rPr lang="en-US" sz="2000" b="1">
                <a:solidFill>
                  <a:srgbClr val="FFFFFF"/>
                </a:solidFill>
              </a:rPr>
              <a:t>NELLURI PAVITHRA SAI LAKSHMI  2021BCS-049</a:t>
            </a:r>
          </a:p>
          <a:p>
            <a:pPr algn="r">
              <a:lnSpc>
                <a:spcPct val="90000"/>
              </a:lnSpc>
            </a:pPr>
            <a:endParaRPr lang="en-US" sz="2000" b="1">
              <a:solidFill>
                <a:srgbClr val="FFFFFF"/>
              </a:solidFill>
            </a:endParaRPr>
          </a:p>
        </p:txBody>
      </p:sp>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A9A4C9-D0EB-EAFE-14A3-DE928E3BE463}"/>
              </a:ext>
            </a:extLst>
          </p:cNvPr>
          <p:cNvSpPr txBox="1"/>
          <p:nvPr/>
        </p:nvSpPr>
        <p:spPr>
          <a:xfrm>
            <a:off x="3121925" y="3566905"/>
            <a:ext cx="54613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Submitted to : Dr.  Santosh Singh Rathore</a:t>
            </a:r>
          </a:p>
        </p:txBody>
      </p:sp>
    </p:spTree>
    <p:extLst>
      <p:ext uri="{BB962C8B-B14F-4D97-AF65-F5344CB8AC3E}">
        <p14:creationId xmlns:p14="http://schemas.microsoft.com/office/powerpoint/2010/main" val="197479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964F53-C2B9-687D-2E23-34CF7569DF28}"/>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3F66E4B-4C06-EBB2-0F70-B7CB0884A0C3}"/>
              </a:ext>
            </a:extLst>
          </p:cNvPr>
          <p:cNvSpPr>
            <a:spLocks noGrp="1"/>
          </p:cNvSpPr>
          <p:nvPr>
            <p:ph type="sldNum" sz="quarter" idx="11"/>
          </p:nvPr>
        </p:nvSpPr>
        <p:spPr/>
        <p:txBody>
          <a:bodyPr/>
          <a:lstStyle/>
          <a:p>
            <a:fld id="{09A01C0A-2BB6-49E7-91A3-DCB9F9F59583}" type="slidenum">
              <a:rPr lang="en-US" smtClean="0"/>
              <a:pPr/>
              <a:t>10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33BF7A64-DAC1-B99B-44B9-D79D950B02C7}"/>
              </a:ext>
            </a:extLst>
          </p:cNvPr>
          <p:cNvPicPr>
            <a:picLocks noGrp="1" noChangeAspect="1"/>
          </p:cNvPicPr>
          <p:nvPr>
            <p:ph sz="half" idx="2"/>
          </p:nvPr>
        </p:nvPicPr>
        <p:blipFill>
          <a:blip r:embed="rId2"/>
          <a:stretch>
            <a:fillRect/>
          </a:stretch>
        </p:blipFill>
        <p:spPr>
          <a:xfrm>
            <a:off x="624843" y="1832153"/>
            <a:ext cx="10952327" cy="4287766"/>
          </a:xfrm>
        </p:spPr>
      </p:pic>
      <p:sp>
        <p:nvSpPr>
          <p:cNvPr id="8" name="TextBox 7">
            <a:extLst>
              <a:ext uri="{FF2B5EF4-FFF2-40B4-BE49-F238E27FC236}">
                <a16:creationId xmlns:a16="http://schemas.microsoft.com/office/drawing/2014/main" id="{A2A53A2C-EF72-4D33-A1CF-85384C22B16E}"/>
              </a:ext>
            </a:extLst>
          </p:cNvPr>
          <p:cNvSpPr txBox="1"/>
          <p:nvPr/>
        </p:nvSpPr>
        <p:spPr>
          <a:xfrm>
            <a:off x="568657" y="955342"/>
            <a:ext cx="86833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Arial"/>
              </a:rPr>
              <a:t>DATASET AFTER CLEANING</a:t>
            </a:r>
          </a:p>
        </p:txBody>
      </p:sp>
    </p:spTree>
    <p:extLst>
      <p:ext uri="{BB962C8B-B14F-4D97-AF65-F5344CB8AC3E}">
        <p14:creationId xmlns:p14="http://schemas.microsoft.com/office/powerpoint/2010/main" val="66176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964F53-C2B9-687D-2E23-34CF7569DF28}"/>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3F66E4B-4C06-EBB2-0F70-B7CB0884A0C3}"/>
              </a:ext>
            </a:extLst>
          </p:cNvPr>
          <p:cNvSpPr>
            <a:spLocks noGrp="1"/>
          </p:cNvSpPr>
          <p:nvPr>
            <p:ph type="sldNum" sz="quarter" idx="11"/>
          </p:nvPr>
        </p:nvSpPr>
        <p:spPr/>
        <p:txBody>
          <a:bodyPr/>
          <a:lstStyle/>
          <a:p>
            <a:fld id="{09A01C0A-2BB6-49E7-91A3-DCB9F9F59583}" type="slidenum">
              <a:rPr lang="en-US" smtClean="0"/>
              <a:pPr/>
              <a:t>11</a:t>
            </a:fld>
            <a:endParaRPr lang="en-US"/>
          </a:p>
        </p:txBody>
      </p:sp>
      <p:pic>
        <p:nvPicPr>
          <p:cNvPr id="11" name="Picture 10" descr="A computer screen shot of a code&#10;&#10;Description automatically generated">
            <a:extLst>
              <a:ext uri="{FF2B5EF4-FFF2-40B4-BE49-F238E27FC236}">
                <a16:creationId xmlns:a16="http://schemas.microsoft.com/office/drawing/2014/main" id="{73F0832C-0B2A-3B17-A0C8-785F14288836}"/>
              </a:ext>
            </a:extLst>
          </p:cNvPr>
          <p:cNvPicPr>
            <a:picLocks noChangeAspect="1"/>
          </p:cNvPicPr>
          <p:nvPr/>
        </p:nvPicPr>
        <p:blipFill>
          <a:blip r:embed="rId2"/>
          <a:stretch>
            <a:fillRect/>
          </a:stretch>
        </p:blipFill>
        <p:spPr>
          <a:xfrm>
            <a:off x="480689" y="231349"/>
            <a:ext cx="9856382" cy="6408047"/>
          </a:xfrm>
          <a:prstGeom prst="rect">
            <a:avLst/>
          </a:prstGeom>
        </p:spPr>
      </p:pic>
    </p:spTree>
    <p:extLst>
      <p:ext uri="{BB962C8B-B14F-4D97-AF65-F5344CB8AC3E}">
        <p14:creationId xmlns:p14="http://schemas.microsoft.com/office/powerpoint/2010/main" val="379899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964F53-C2B9-687D-2E23-34CF7569DF28}"/>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3F66E4B-4C06-EBB2-0F70-B7CB0884A0C3}"/>
              </a:ext>
            </a:extLst>
          </p:cNvPr>
          <p:cNvSpPr>
            <a:spLocks noGrp="1"/>
          </p:cNvSpPr>
          <p:nvPr>
            <p:ph type="sldNum" sz="quarter" idx="11"/>
          </p:nvPr>
        </p:nvSpPr>
        <p:spPr/>
        <p:txBody>
          <a:bodyPr/>
          <a:lstStyle/>
          <a:p>
            <a:fld id="{09A01C0A-2BB6-49E7-91A3-DCB9F9F59583}" type="slidenum">
              <a:rPr lang="en-US" smtClean="0"/>
              <a:pPr/>
              <a:t>12</a:t>
            </a:fld>
            <a:endParaRPr lang="en-US"/>
          </a:p>
        </p:txBody>
      </p:sp>
      <p:sp>
        <p:nvSpPr>
          <p:cNvPr id="8" name="TextBox 7">
            <a:extLst>
              <a:ext uri="{FF2B5EF4-FFF2-40B4-BE49-F238E27FC236}">
                <a16:creationId xmlns:a16="http://schemas.microsoft.com/office/drawing/2014/main" id="{A2A53A2C-EF72-4D33-A1CF-85384C22B16E}"/>
              </a:ext>
            </a:extLst>
          </p:cNvPr>
          <p:cNvSpPr txBox="1"/>
          <p:nvPr/>
        </p:nvSpPr>
        <p:spPr>
          <a:xfrm>
            <a:off x="568657" y="955342"/>
            <a:ext cx="86833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Arial"/>
              </a:rPr>
              <a:t>DATASET AFTER CLEANING</a:t>
            </a:r>
          </a:p>
        </p:txBody>
      </p:sp>
      <p:pic>
        <p:nvPicPr>
          <p:cNvPr id="10" name="Content Placeholder 9" descr="A white rectangular object with a white border&#10;&#10;Description automatically generated">
            <a:extLst>
              <a:ext uri="{FF2B5EF4-FFF2-40B4-BE49-F238E27FC236}">
                <a16:creationId xmlns:a16="http://schemas.microsoft.com/office/drawing/2014/main" id="{1968C62F-CAE5-557F-AD1C-15943872695E}"/>
              </a:ext>
            </a:extLst>
          </p:cNvPr>
          <p:cNvPicPr>
            <a:picLocks noGrp="1" noChangeAspect="1"/>
          </p:cNvPicPr>
          <p:nvPr>
            <p:ph sz="half" idx="2"/>
          </p:nvPr>
        </p:nvPicPr>
        <p:blipFill>
          <a:blip r:embed="rId2"/>
          <a:stretch>
            <a:fillRect/>
          </a:stretch>
        </p:blipFill>
        <p:spPr>
          <a:xfrm>
            <a:off x="800575" y="1977991"/>
            <a:ext cx="8898192" cy="1287637"/>
          </a:xfrm>
        </p:spPr>
      </p:pic>
      <p:sp>
        <p:nvSpPr>
          <p:cNvPr id="2" name="TextBox 1">
            <a:extLst>
              <a:ext uri="{FF2B5EF4-FFF2-40B4-BE49-F238E27FC236}">
                <a16:creationId xmlns:a16="http://schemas.microsoft.com/office/drawing/2014/main" id="{3DCEAB36-8EBC-76E8-0FA6-AFD9E72E563A}"/>
              </a:ext>
            </a:extLst>
          </p:cNvPr>
          <p:cNvSpPr txBox="1"/>
          <p:nvPr/>
        </p:nvSpPr>
        <p:spPr>
          <a:xfrm>
            <a:off x="903338" y="3668660"/>
            <a:ext cx="81669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Calibri"/>
                <a:ea typeface="Calibri"/>
                <a:cs typeface="Calibri"/>
              </a:rPr>
              <a:t>We can observe that before the dataset had 31 columns and now reduced to 21 columns after performing data pre-processing.</a:t>
            </a:r>
            <a:endParaRPr lang="en-US">
              <a:solidFill>
                <a:srgbClr val="36393B"/>
              </a:solidFill>
              <a:latin typeface="Avenir Next LT Pro"/>
              <a:ea typeface="Calibri"/>
              <a:cs typeface="Calibri"/>
            </a:endParaRPr>
          </a:p>
          <a:p>
            <a:endParaRPr lang="en-US">
              <a:solidFill>
                <a:srgbClr val="000000"/>
              </a:solidFill>
              <a:latin typeface="Calibri"/>
              <a:ea typeface="Calibri"/>
              <a:cs typeface="Calibri"/>
            </a:endParaRPr>
          </a:p>
          <a:p>
            <a:r>
              <a:rPr lang="en-US">
                <a:solidFill>
                  <a:srgbClr val="000000"/>
                </a:solidFill>
                <a:latin typeface="Calibri"/>
                <a:ea typeface="Calibri"/>
                <a:cs typeface="Calibri"/>
              </a:rPr>
              <a:t>And number of samples reduced from 16124 to 14332.</a:t>
            </a:r>
          </a:p>
        </p:txBody>
      </p:sp>
    </p:spTree>
    <p:extLst>
      <p:ext uri="{BB962C8B-B14F-4D97-AF65-F5344CB8AC3E}">
        <p14:creationId xmlns:p14="http://schemas.microsoft.com/office/powerpoint/2010/main" val="4225852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F27AC62-9FF9-FB90-BAB6-3085D7D9AC79}"/>
              </a:ext>
            </a:extLst>
          </p:cNvPr>
          <p:cNvSpPr>
            <a:spLocks noGrp="1"/>
          </p:cNvSpPr>
          <p:nvPr>
            <p:ph type="ftr" sz="quarter" idx="10"/>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D541AA8-C0B1-EBE5-349F-EE03FD2331DC}"/>
              </a:ext>
            </a:extLst>
          </p:cNvPr>
          <p:cNvSpPr>
            <a:spLocks noGrp="1"/>
          </p:cNvSpPr>
          <p:nvPr>
            <p:ph type="sldNum" sz="quarter" idx="11"/>
          </p:nvPr>
        </p:nvSpPr>
        <p:spPr/>
        <p:txBody>
          <a:bodyPr/>
          <a:lstStyle/>
          <a:p>
            <a:fld id="{09A01C0A-2BB6-49E7-91A3-DCB9F9F59583}" type="slidenum">
              <a:rPr lang="en-US" smtClean="0"/>
              <a:pPr/>
              <a:t>13</a:t>
            </a:fld>
            <a:endParaRPr lang="en-US"/>
          </a:p>
        </p:txBody>
      </p:sp>
      <p:sp>
        <p:nvSpPr>
          <p:cNvPr id="2" name="TextBox 1">
            <a:extLst>
              <a:ext uri="{FF2B5EF4-FFF2-40B4-BE49-F238E27FC236}">
                <a16:creationId xmlns:a16="http://schemas.microsoft.com/office/drawing/2014/main" id="{D34A7EAE-88B7-9E01-7E80-F268C03E9D17}"/>
              </a:ext>
            </a:extLst>
          </p:cNvPr>
          <p:cNvSpPr txBox="1"/>
          <p:nvPr/>
        </p:nvSpPr>
        <p:spPr>
          <a:xfrm>
            <a:off x="733566" y="341194"/>
            <a:ext cx="5049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Attributes</a:t>
            </a:r>
          </a:p>
        </p:txBody>
      </p:sp>
      <p:pic>
        <p:nvPicPr>
          <p:cNvPr id="7" name="Content Placeholder 6" descr="A screenshot of a computer&#10;&#10;Description automatically generated">
            <a:extLst>
              <a:ext uri="{FF2B5EF4-FFF2-40B4-BE49-F238E27FC236}">
                <a16:creationId xmlns:a16="http://schemas.microsoft.com/office/drawing/2014/main" id="{5A7AE888-6D52-72B8-9914-399B98EDB6FD}"/>
              </a:ext>
            </a:extLst>
          </p:cNvPr>
          <p:cNvPicPr>
            <a:picLocks noGrp="1" noChangeAspect="1"/>
          </p:cNvPicPr>
          <p:nvPr>
            <p:ph sz="half" idx="2"/>
          </p:nvPr>
        </p:nvPicPr>
        <p:blipFill>
          <a:blip r:embed="rId2"/>
          <a:stretch>
            <a:fillRect/>
          </a:stretch>
        </p:blipFill>
        <p:spPr>
          <a:xfrm>
            <a:off x="4458505" y="76005"/>
            <a:ext cx="2474941" cy="6696501"/>
          </a:xfrm>
        </p:spPr>
      </p:pic>
    </p:spTree>
    <p:extLst>
      <p:ext uri="{BB962C8B-B14F-4D97-AF65-F5344CB8AC3E}">
        <p14:creationId xmlns:p14="http://schemas.microsoft.com/office/powerpoint/2010/main" val="437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a:latin typeface="Calibri"/>
                <a:ea typeface="Calibri"/>
              </a:rPr>
              <a:t>Q-Q PLOTS:</a:t>
            </a:r>
          </a:p>
        </p:txBody>
      </p:sp>
      <p:pic>
        <p:nvPicPr>
          <p:cNvPr id="17" name="Picture 16">
            <a:extLst>
              <a:ext uri="{FF2B5EF4-FFF2-40B4-BE49-F238E27FC236}">
                <a16:creationId xmlns:a16="http://schemas.microsoft.com/office/drawing/2014/main" id="{2BD9BAFB-172A-AFA9-C5BE-E88E420C192F}"/>
              </a:ext>
            </a:extLst>
          </p:cNvPr>
          <p:cNvPicPr>
            <a:picLocks noChangeAspect="1"/>
          </p:cNvPicPr>
          <p:nvPr/>
        </p:nvPicPr>
        <p:blipFill>
          <a:blip r:embed="rId2"/>
          <a:stretch>
            <a:fillRect/>
          </a:stretch>
        </p:blipFill>
        <p:spPr>
          <a:xfrm>
            <a:off x="6415416" y="2115633"/>
            <a:ext cx="4283885" cy="3330229"/>
          </a:xfrm>
          <a:prstGeom prst="rect">
            <a:avLst/>
          </a:prstGeom>
        </p:spPr>
      </p:pic>
      <p:pic>
        <p:nvPicPr>
          <p:cNvPr id="18" name="Picture 17">
            <a:extLst>
              <a:ext uri="{FF2B5EF4-FFF2-40B4-BE49-F238E27FC236}">
                <a16:creationId xmlns:a16="http://schemas.microsoft.com/office/drawing/2014/main" id="{067BCCFB-EE14-8414-BFA1-A20D1A384D54}"/>
              </a:ext>
            </a:extLst>
          </p:cNvPr>
          <p:cNvPicPr>
            <a:picLocks noChangeAspect="1"/>
          </p:cNvPicPr>
          <p:nvPr/>
        </p:nvPicPr>
        <p:blipFill>
          <a:blip r:embed="rId3"/>
          <a:stretch>
            <a:fillRect/>
          </a:stretch>
        </p:blipFill>
        <p:spPr>
          <a:xfrm>
            <a:off x="1671091" y="2228073"/>
            <a:ext cx="5164071" cy="2952916"/>
          </a:xfrm>
          <a:prstGeom prst="rect">
            <a:avLst/>
          </a:prstGeom>
        </p:spPr>
      </p:pic>
    </p:spTree>
    <p:extLst>
      <p:ext uri="{BB962C8B-B14F-4D97-AF65-F5344CB8AC3E}">
        <p14:creationId xmlns:p14="http://schemas.microsoft.com/office/powerpoint/2010/main" val="280622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a:latin typeface="Calibri"/>
                <a:ea typeface="Calibri"/>
              </a:rPr>
              <a:t>Q-Q PLOTS:</a:t>
            </a:r>
          </a:p>
        </p:txBody>
      </p:sp>
      <p:pic>
        <p:nvPicPr>
          <p:cNvPr id="3" name="Picture 2">
            <a:extLst>
              <a:ext uri="{FF2B5EF4-FFF2-40B4-BE49-F238E27FC236}">
                <a16:creationId xmlns:a16="http://schemas.microsoft.com/office/drawing/2014/main" id="{FB9073E7-0CAB-79FF-4EBF-CF364E69887E}"/>
              </a:ext>
            </a:extLst>
          </p:cNvPr>
          <p:cNvPicPr>
            <a:picLocks noChangeAspect="1"/>
          </p:cNvPicPr>
          <p:nvPr/>
        </p:nvPicPr>
        <p:blipFill>
          <a:blip r:embed="rId2"/>
          <a:stretch>
            <a:fillRect/>
          </a:stretch>
        </p:blipFill>
        <p:spPr>
          <a:xfrm>
            <a:off x="1898946" y="2191840"/>
            <a:ext cx="4465872" cy="3060879"/>
          </a:xfrm>
          <a:prstGeom prst="rect">
            <a:avLst/>
          </a:prstGeom>
        </p:spPr>
      </p:pic>
      <p:pic>
        <p:nvPicPr>
          <p:cNvPr id="7" name="Picture 6">
            <a:extLst>
              <a:ext uri="{FF2B5EF4-FFF2-40B4-BE49-F238E27FC236}">
                <a16:creationId xmlns:a16="http://schemas.microsoft.com/office/drawing/2014/main" id="{7B8DF3AF-ADEA-A32E-E3C3-6196AB4DA479}"/>
              </a:ext>
            </a:extLst>
          </p:cNvPr>
          <p:cNvPicPr>
            <a:picLocks noChangeAspect="1"/>
          </p:cNvPicPr>
          <p:nvPr/>
        </p:nvPicPr>
        <p:blipFill>
          <a:blip r:embed="rId3"/>
          <a:stretch>
            <a:fillRect/>
          </a:stretch>
        </p:blipFill>
        <p:spPr>
          <a:xfrm>
            <a:off x="6930356" y="2130759"/>
            <a:ext cx="4846740" cy="3337849"/>
          </a:xfrm>
          <a:prstGeom prst="rect">
            <a:avLst/>
          </a:prstGeom>
        </p:spPr>
      </p:pic>
    </p:spTree>
    <p:extLst>
      <p:ext uri="{BB962C8B-B14F-4D97-AF65-F5344CB8AC3E}">
        <p14:creationId xmlns:p14="http://schemas.microsoft.com/office/powerpoint/2010/main" val="198828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a:latin typeface="Calibri"/>
                <a:ea typeface="Calibri"/>
              </a:rPr>
              <a:t>Q-Q PLOTS:</a:t>
            </a:r>
          </a:p>
        </p:txBody>
      </p:sp>
      <p:pic>
        <p:nvPicPr>
          <p:cNvPr id="5" name="Picture 4">
            <a:extLst>
              <a:ext uri="{FF2B5EF4-FFF2-40B4-BE49-F238E27FC236}">
                <a16:creationId xmlns:a16="http://schemas.microsoft.com/office/drawing/2014/main" id="{D3511442-849B-7CB6-D7F2-CEFFC4F24103}"/>
              </a:ext>
            </a:extLst>
          </p:cNvPr>
          <p:cNvPicPr>
            <a:picLocks noChangeAspect="1"/>
          </p:cNvPicPr>
          <p:nvPr/>
        </p:nvPicPr>
        <p:blipFill>
          <a:blip r:embed="rId2"/>
          <a:stretch>
            <a:fillRect/>
          </a:stretch>
        </p:blipFill>
        <p:spPr>
          <a:xfrm>
            <a:off x="6167122" y="2370639"/>
            <a:ext cx="4237035" cy="3164926"/>
          </a:xfrm>
          <a:prstGeom prst="rect">
            <a:avLst/>
          </a:prstGeom>
        </p:spPr>
      </p:pic>
      <p:pic>
        <p:nvPicPr>
          <p:cNvPr id="7" name="Picture 6">
            <a:extLst>
              <a:ext uri="{FF2B5EF4-FFF2-40B4-BE49-F238E27FC236}">
                <a16:creationId xmlns:a16="http://schemas.microsoft.com/office/drawing/2014/main" id="{FE836BA2-C5A1-FCBF-E777-DCA4D1B7045A}"/>
              </a:ext>
            </a:extLst>
          </p:cNvPr>
          <p:cNvPicPr>
            <a:picLocks noChangeAspect="1"/>
          </p:cNvPicPr>
          <p:nvPr/>
        </p:nvPicPr>
        <p:blipFill>
          <a:blip r:embed="rId3"/>
          <a:stretch>
            <a:fillRect/>
          </a:stretch>
        </p:blipFill>
        <p:spPr>
          <a:xfrm>
            <a:off x="1547478" y="2287987"/>
            <a:ext cx="4618120" cy="3330229"/>
          </a:xfrm>
          <a:prstGeom prst="rect">
            <a:avLst/>
          </a:prstGeom>
        </p:spPr>
      </p:pic>
    </p:spTree>
    <p:extLst>
      <p:ext uri="{BB962C8B-B14F-4D97-AF65-F5344CB8AC3E}">
        <p14:creationId xmlns:p14="http://schemas.microsoft.com/office/powerpoint/2010/main" val="96549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17</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a:latin typeface="Calibri"/>
                <a:ea typeface="Calibri"/>
              </a:rPr>
              <a:t>Q-Q PLOTS:</a:t>
            </a:r>
          </a:p>
        </p:txBody>
      </p:sp>
      <p:pic>
        <p:nvPicPr>
          <p:cNvPr id="8" name="Picture 7">
            <a:extLst>
              <a:ext uri="{FF2B5EF4-FFF2-40B4-BE49-F238E27FC236}">
                <a16:creationId xmlns:a16="http://schemas.microsoft.com/office/drawing/2014/main" id="{F5010D63-16B0-915E-552B-5833614E0D03}"/>
              </a:ext>
            </a:extLst>
          </p:cNvPr>
          <p:cNvPicPr>
            <a:picLocks noChangeAspect="1"/>
          </p:cNvPicPr>
          <p:nvPr/>
        </p:nvPicPr>
        <p:blipFill>
          <a:blip r:embed="rId2"/>
          <a:stretch>
            <a:fillRect/>
          </a:stretch>
        </p:blipFill>
        <p:spPr>
          <a:xfrm>
            <a:off x="6191037" y="2325943"/>
            <a:ext cx="4846740" cy="3296083"/>
          </a:xfrm>
          <a:prstGeom prst="rect">
            <a:avLst/>
          </a:prstGeom>
        </p:spPr>
      </p:pic>
      <p:pic>
        <p:nvPicPr>
          <p:cNvPr id="10" name="Picture 9">
            <a:extLst>
              <a:ext uri="{FF2B5EF4-FFF2-40B4-BE49-F238E27FC236}">
                <a16:creationId xmlns:a16="http://schemas.microsoft.com/office/drawing/2014/main" id="{2F86A020-1FB3-851B-D585-EED77D89E025}"/>
              </a:ext>
            </a:extLst>
          </p:cNvPr>
          <p:cNvPicPr>
            <a:picLocks noChangeAspect="1"/>
          </p:cNvPicPr>
          <p:nvPr/>
        </p:nvPicPr>
        <p:blipFill>
          <a:blip r:embed="rId3"/>
          <a:stretch>
            <a:fillRect/>
          </a:stretch>
        </p:blipFill>
        <p:spPr>
          <a:xfrm>
            <a:off x="1736604" y="2291479"/>
            <a:ext cx="5029636" cy="3276884"/>
          </a:xfrm>
          <a:prstGeom prst="rect">
            <a:avLst/>
          </a:prstGeom>
        </p:spPr>
      </p:pic>
    </p:spTree>
    <p:extLst>
      <p:ext uri="{BB962C8B-B14F-4D97-AF65-F5344CB8AC3E}">
        <p14:creationId xmlns:p14="http://schemas.microsoft.com/office/powerpoint/2010/main" val="3560020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a:latin typeface="Calibri"/>
                <a:ea typeface="Calibri"/>
              </a:rPr>
              <a:t>Q-Q PLOTS:</a:t>
            </a:r>
          </a:p>
        </p:txBody>
      </p:sp>
      <p:pic>
        <p:nvPicPr>
          <p:cNvPr id="5" name="Picture 4">
            <a:extLst>
              <a:ext uri="{FF2B5EF4-FFF2-40B4-BE49-F238E27FC236}">
                <a16:creationId xmlns:a16="http://schemas.microsoft.com/office/drawing/2014/main" id="{B843C12F-C709-1E45-93AE-4E5F20FE41B3}"/>
              </a:ext>
            </a:extLst>
          </p:cNvPr>
          <p:cNvPicPr>
            <a:picLocks noChangeAspect="1"/>
          </p:cNvPicPr>
          <p:nvPr/>
        </p:nvPicPr>
        <p:blipFill>
          <a:blip r:embed="rId2"/>
          <a:stretch>
            <a:fillRect/>
          </a:stretch>
        </p:blipFill>
        <p:spPr>
          <a:xfrm>
            <a:off x="4195871" y="2287883"/>
            <a:ext cx="4600148" cy="3157979"/>
          </a:xfrm>
          <a:prstGeom prst="rect">
            <a:avLst/>
          </a:prstGeom>
        </p:spPr>
      </p:pic>
    </p:spTree>
    <p:extLst>
      <p:ext uri="{BB962C8B-B14F-4D97-AF65-F5344CB8AC3E}">
        <p14:creationId xmlns:p14="http://schemas.microsoft.com/office/powerpoint/2010/main" val="380487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itle 5">
            <a:extLst>
              <a:ext uri="{FF2B5EF4-FFF2-40B4-BE49-F238E27FC236}">
                <a16:creationId xmlns:a16="http://schemas.microsoft.com/office/drawing/2014/main" id="{7ABB3C76-EC8F-224F-5247-33CF54BC0EF6}"/>
              </a:ext>
            </a:extLst>
          </p:cNvPr>
          <p:cNvSpPr>
            <a:spLocks noGrp="1"/>
          </p:cNvSpPr>
          <p:nvPr>
            <p:ph type="title"/>
          </p:nvPr>
        </p:nvSpPr>
        <p:spPr>
          <a:xfrm>
            <a:off x="2377440" y="1525819"/>
            <a:ext cx="8976359" cy="487681"/>
          </a:xfrm>
        </p:spPr>
        <p:txBody>
          <a:bodyPr/>
          <a:lstStyle/>
          <a:p>
            <a:r>
              <a:rPr lang="en-IN" err="1">
                <a:latin typeface="Calibri"/>
                <a:ea typeface="Calibri"/>
              </a:rPr>
              <a:t>fiNdings</a:t>
            </a:r>
            <a:endParaRPr lang="en-IN">
              <a:latin typeface="Calibri"/>
              <a:ea typeface="Calibri"/>
            </a:endParaRPr>
          </a:p>
        </p:txBody>
      </p:sp>
      <p:sp>
        <p:nvSpPr>
          <p:cNvPr id="7" name="TextBox 6">
            <a:extLst>
              <a:ext uri="{FF2B5EF4-FFF2-40B4-BE49-F238E27FC236}">
                <a16:creationId xmlns:a16="http://schemas.microsoft.com/office/drawing/2014/main" id="{6E256644-9C1A-3C2C-6EEB-F71636ED873F}"/>
              </a:ext>
            </a:extLst>
          </p:cNvPr>
          <p:cNvSpPr txBox="1"/>
          <p:nvPr/>
        </p:nvSpPr>
        <p:spPr>
          <a:xfrm>
            <a:off x="1944348" y="2645338"/>
            <a:ext cx="8770039" cy="3139321"/>
          </a:xfrm>
          <a:prstGeom prst="rect">
            <a:avLst/>
          </a:prstGeom>
          <a:noFill/>
        </p:spPr>
        <p:txBody>
          <a:bodyPr wrap="square">
            <a:spAutoFit/>
          </a:bodyPr>
          <a:lstStyle/>
          <a:p>
            <a:pPr marL="342900" indent="-342900">
              <a:buFont typeface="Arial"/>
              <a:buChar char="•"/>
            </a:pPr>
            <a:r>
              <a:rPr lang="en-US"/>
              <a:t>We have drawn Q-Q plots to find what tests should be used.</a:t>
            </a:r>
          </a:p>
          <a:p>
            <a:pPr marL="342900" indent="-342900">
              <a:buFont typeface="Arial"/>
              <a:buChar char="•"/>
            </a:pPr>
            <a:endParaRPr lang="en-US"/>
          </a:p>
          <a:p>
            <a:pPr marL="342900" indent="-342900">
              <a:buFont typeface="Arial"/>
              <a:buChar char="•"/>
            </a:pPr>
            <a:r>
              <a:rPr lang="en-US"/>
              <a:t> The Q-Q plot's visual examination reveals that the observed points differ from the predicted straight line, proving that the distribution is not normal. </a:t>
            </a:r>
          </a:p>
          <a:p>
            <a:pPr marL="342900" indent="-342900">
              <a:buFont typeface="Arial"/>
              <a:buChar char="•"/>
            </a:pPr>
            <a:endParaRPr lang="en-US"/>
          </a:p>
          <a:p>
            <a:pPr marL="342900" indent="-342900">
              <a:buFont typeface="Arial"/>
              <a:buChar char="•"/>
            </a:pPr>
            <a:r>
              <a:rPr lang="en-US"/>
              <a:t>A normal distribution may be assumed in statistical analysis, which may be affected by this deviation from normality. </a:t>
            </a:r>
          </a:p>
          <a:p>
            <a:pPr marL="342900" indent="-342900">
              <a:buFont typeface="Arial"/>
              <a:buChar char="•"/>
            </a:pPr>
            <a:endParaRPr lang="en-US"/>
          </a:p>
          <a:p>
            <a:pPr marL="342900" indent="-342900">
              <a:buFont typeface="Arial"/>
              <a:buChar char="•"/>
            </a:pPr>
            <a:r>
              <a:rPr lang="en-US"/>
              <a:t>In light of these findings, non-parametric or strong statistical alternatives might be taken into account for analyses in which the normalcy assumptions are not satisfied.</a:t>
            </a:r>
          </a:p>
        </p:txBody>
      </p:sp>
    </p:spTree>
    <p:extLst>
      <p:ext uri="{BB962C8B-B14F-4D97-AF65-F5344CB8AC3E}">
        <p14:creationId xmlns:p14="http://schemas.microsoft.com/office/powerpoint/2010/main" val="395312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008226955"/>
              </p:ext>
            </p:extLst>
          </p:nvPr>
        </p:nvGraphicFramePr>
        <p:xfrm>
          <a:off x="5572125" y="409575"/>
          <a:ext cx="5862085" cy="600456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endParaRPr lang="en-US" sz="4000" b="1" i="0" spc="300">
                        <a:latin typeface="Calibri"/>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a:latin typeface="Calibri"/>
                        </a:rPr>
                        <a:t>Introduction</a:t>
                      </a:r>
                    </a:p>
                  </a:txBody>
                  <a:tcPr anchor="ctr"/>
                </a:tc>
                <a:extLst>
                  <a:ext uri="{0D108BD9-81ED-4DB2-BD59-A6C34878D82A}">
                    <a16:rowId xmlns:a16="http://schemas.microsoft.com/office/drawing/2014/main" val="3812157666"/>
                  </a:ext>
                </a:extLst>
              </a:tr>
              <a:tr h="1188720">
                <a:tc>
                  <a:txBody>
                    <a:bodyPr/>
                    <a:lstStyle/>
                    <a:p>
                      <a:endParaRPr lang="en-US" sz="4800" b="1" i="0">
                        <a:latin typeface="Calibri"/>
                        <a:cs typeface="Arial Black" panose="020B0604020202020204" pitchFamily="34" charset="0"/>
                      </a:endParaRPr>
                    </a:p>
                    <a:p>
                      <a:endParaRPr lang="en-US" sz="2800" b="1" i="0" spc="300">
                        <a:latin typeface="Calibri"/>
                        <a:cs typeface="Arial Black" panose="020B0604020202020204" pitchFamily="34" charset="0"/>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2800" b="1" i="0">
                          <a:latin typeface="Calibri"/>
                        </a:rPr>
                        <a:t>Data Collection</a:t>
                      </a:r>
                    </a:p>
                  </a:txBody>
                  <a:tcPr anchor="ctr"/>
                </a:tc>
                <a:extLst>
                  <a:ext uri="{0D108BD9-81ED-4DB2-BD59-A6C34878D82A}">
                    <a16:rowId xmlns:a16="http://schemas.microsoft.com/office/drawing/2014/main" val="2423334722"/>
                  </a:ext>
                </a:extLst>
              </a:tr>
              <a:tr h="1188720">
                <a:tc>
                  <a:txBody>
                    <a:bodyPr/>
                    <a:lstStyle/>
                    <a:p>
                      <a:endParaRPr lang="en-US" sz="4000" b="1" i="0" spc="300">
                        <a:latin typeface="Calibri"/>
                        <a:cs typeface="Arial Black" panose="020B0604020202020204" pitchFamily="34" charset="0"/>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2800" b="1" i="0">
                          <a:latin typeface="Calibri"/>
                        </a:rPr>
                        <a:t>Data Preprocessing</a:t>
                      </a:r>
                    </a:p>
                  </a:txBody>
                  <a:tcPr anchor="ctr"/>
                </a:tc>
                <a:extLst>
                  <a:ext uri="{0D108BD9-81ED-4DB2-BD59-A6C34878D82A}">
                    <a16:rowId xmlns:a16="http://schemas.microsoft.com/office/drawing/2014/main" val="4197403263"/>
                  </a:ext>
                </a:extLst>
              </a:tr>
              <a:tr h="1188720">
                <a:tc>
                  <a:txBody>
                    <a:bodyPr/>
                    <a:lstStyle/>
                    <a:p>
                      <a:endParaRPr lang="en-US" sz="4000" b="1" i="0">
                        <a:latin typeface="Calibri"/>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a:latin typeface="Calibri"/>
                        </a:rPr>
                        <a:t>Inferences</a:t>
                      </a:r>
                    </a:p>
                  </a:txBody>
                  <a:tcPr anchor="ctr"/>
                </a:tc>
                <a:extLst>
                  <a:ext uri="{0D108BD9-81ED-4DB2-BD59-A6C34878D82A}">
                    <a16:rowId xmlns:a16="http://schemas.microsoft.com/office/drawing/2014/main" val="850924858"/>
                  </a:ext>
                </a:extLst>
              </a:tr>
              <a:tr h="1188720">
                <a:tc>
                  <a:txBody>
                    <a:bodyPr/>
                    <a:lstStyle/>
                    <a:p>
                      <a:endParaRPr lang="en-US" sz="4000" b="1" i="0" spc="300">
                        <a:latin typeface="Calibri"/>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a:latin typeface="Calibri"/>
                        </a:rPr>
                        <a:t>Conclusion</a:t>
                      </a:r>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a:t>NATURAL DISASTER ANALYSIS</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a:t>
            </a:fld>
            <a:endParaRPr lang="en-US"/>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Rectangle 3">
            <a:extLst>
              <a:ext uri="{FF2B5EF4-FFF2-40B4-BE49-F238E27FC236}">
                <a16:creationId xmlns:a16="http://schemas.microsoft.com/office/drawing/2014/main" id="{76422815-476E-AEF5-1088-DB9F26DCC34A}"/>
              </a:ext>
            </a:extLst>
          </p:cNvPr>
          <p:cNvSpPr/>
          <p:nvPr/>
        </p:nvSpPr>
        <p:spPr>
          <a:xfrm>
            <a:off x="0" y="1812471"/>
            <a:ext cx="5414102" cy="50455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ANALYSIS</a:t>
            </a:r>
            <a:endParaRPr lang="en-IN"/>
          </a:p>
        </p:txBody>
      </p:sp>
      <p:sp>
        <p:nvSpPr>
          <p:cNvPr id="8" name="TextBox 7">
            <a:extLst>
              <a:ext uri="{FF2B5EF4-FFF2-40B4-BE49-F238E27FC236}">
                <a16:creationId xmlns:a16="http://schemas.microsoft.com/office/drawing/2014/main" id="{A989434F-A605-38D6-88DC-5CCB76062365}"/>
              </a:ext>
            </a:extLst>
          </p:cNvPr>
          <p:cNvSpPr txBox="1"/>
          <p:nvPr/>
        </p:nvSpPr>
        <p:spPr>
          <a:xfrm>
            <a:off x="2024743" y="2498271"/>
            <a:ext cx="4278084" cy="1754326"/>
          </a:xfrm>
          <a:prstGeom prst="rect">
            <a:avLst/>
          </a:prstGeom>
          <a:noFill/>
        </p:spPr>
        <p:txBody>
          <a:bodyPr wrap="square" rtlCol="0">
            <a:spAutoFit/>
          </a:bodyPr>
          <a:lstStyle/>
          <a:p>
            <a:r>
              <a:rPr lang="en-IN" sz="5400" b="1">
                <a:latin typeface="Calibri" panose="020F0502020204030204" pitchFamily="34" charset="0"/>
                <a:ea typeface="Calibri" panose="020F0502020204030204" pitchFamily="34" charset="0"/>
                <a:cs typeface="Calibri" panose="020F0502020204030204" pitchFamily="34" charset="0"/>
              </a:rPr>
              <a:t>TABLE OF CONTENTS</a:t>
            </a:r>
          </a:p>
        </p:txBody>
      </p:sp>
    </p:spTree>
    <p:extLst>
      <p:ext uri="{BB962C8B-B14F-4D97-AF65-F5344CB8AC3E}">
        <p14:creationId xmlns:p14="http://schemas.microsoft.com/office/powerpoint/2010/main" val="140965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1" descr="A screenshot of a computer program&#10;&#10;Description automatically generated">
            <a:extLst>
              <a:ext uri="{FF2B5EF4-FFF2-40B4-BE49-F238E27FC236}">
                <a16:creationId xmlns:a16="http://schemas.microsoft.com/office/drawing/2014/main" id="{83EF84D9-83A6-C88E-3B00-EEF189F91085}"/>
              </a:ext>
            </a:extLst>
          </p:cNvPr>
          <p:cNvPicPr>
            <a:picLocks noChangeAspect="1"/>
          </p:cNvPicPr>
          <p:nvPr/>
        </p:nvPicPr>
        <p:blipFill>
          <a:blip r:embed="rId2"/>
          <a:stretch>
            <a:fillRect/>
          </a:stretch>
        </p:blipFill>
        <p:spPr>
          <a:xfrm>
            <a:off x="1477298" y="1339184"/>
            <a:ext cx="10085438" cy="4081309"/>
          </a:xfrm>
          <a:prstGeom prst="rect">
            <a:avLst/>
          </a:prstGeom>
        </p:spPr>
      </p:pic>
    </p:spTree>
    <p:extLst>
      <p:ext uri="{BB962C8B-B14F-4D97-AF65-F5344CB8AC3E}">
        <p14:creationId xmlns:p14="http://schemas.microsoft.com/office/powerpoint/2010/main" val="28284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21</a:t>
            </a:fld>
            <a:endParaRPr lang="en-US" sz="1200">
              <a:solidFill>
                <a:prstClr val="black">
                  <a:tint val="75000"/>
                </a:prstClr>
              </a:solidFill>
              <a:latin typeface="Calibri" panose="020F0502020204030204"/>
            </a:endParaRP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788072" y="-139450"/>
            <a:ext cx="9274435" cy="3106818"/>
          </a:xfrm>
        </p:spPr>
        <p:txBody>
          <a:bodyPr vert="horz" lIns="91440" tIns="45720" rIns="91440" bIns="45720" rtlCol="0" anchor="t">
            <a:normAutofit/>
          </a:bodyPr>
          <a:lstStyle/>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2000">
              <a:solidFill>
                <a:srgbClr val="000000"/>
              </a:solidFill>
              <a:latin typeface="Calibri"/>
              <a:ea typeface="Calibri"/>
              <a:cs typeface="Calibri"/>
            </a:endParaRPr>
          </a:p>
          <a:p>
            <a:pPr marL="342900" indent="-342900">
              <a:lnSpc>
                <a:spcPct val="90000"/>
              </a:lnSpc>
              <a:buFont typeface="Arial"/>
              <a:buChar char="•"/>
            </a:pPr>
            <a:r>
              <a:rPr lang="en-US" b="1">
                <a:solidFill>
                  <a:srgbClr val="000000"/>
                </a:solidFill>
                <a:latin typeface="Calibri"/>
                <a:ea typeface="Calibri"/>
                <a:cs typeface="Calibri"/>
              </a:rPr>
              <a:t>Comparison of Total Deaths by Disaster Type</a:t>
            </a:r>
            <a:endParaRPr lang="en-US" b="1">
              <a:solidFill>
                <a:srgbClr val="36393B"/>
              </a:solidFill>
              <a:latin typeface="Calibri"/>
              <a:ea typeface="Calibri"/>
              <a:cs typeface="Calibri"/>
            </a:endParaRPr>
          </a:p>
          <a:p>
            <a:pPr marL="342900" indent="-342900">
              <a:lnSpc>
                <a:spcPct val="90000"/>
              </a:lnSpc>
              <a:buFont typeface="Arial"/>
              <a:buChar char="•"/>
            </a:pPr>
            <a:endParaRPr lang="en-US" sz="2000">
              <a:solidFill>
                <a:srgbClr val="000000"/>
              </a:solidFill>
              <a:latin typeface="Calibri"/>
              <a:ea typeface="Calibri"/>
              <a:cs typeface="Calibri"/>
            </a:endParaRPr>
          </a:p>
          <a:p>
            <a:endParaRPr lang="en-US" sz="22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a:extLst>
              <a:ext uri="{FF2B5EF4-FFF2-40B4-BE49-F238E27FC236}">
                <a16:creationId xmlns:a16="http://schemas.microsoft.com/office/drawing/2014/main" id="{08D4EC98-D896-B455-A899-76770B1A1718}"/>
              </a:ext>
            </a:extLst>
          </p:cNvPr>
          <p:cNvPicPr>
            <a:picLocks noChangeAspect="1"/>
          </p:cNvPicPr>
          <p:nvPr/>
        </p:nvPicPr>
        <p:blipFill>
          <a:blip r:embed="rId2"/>
          <a:stretch>
            <a:fillRect/>
          </a:stretch>
        </p:blipFill>
        <p:spPr>
          <a:xfrm>
            <a:off x="3124200" y="1342935"/>
            <a:ext cx="7769524" cy="5408582"/>
          </a:xfrm>
          <a:prstGeom prst="rect">
            <a:avLst/>
          </a:prstGeom>
        </p:spPr>
      </p:pic>
    </p:spTree>
    <p:extLst>
      <p:ext uri="{BB962C8B-B14F-4D97-AF65-F5344CB8AC3E}">
        <p14:creationId xmlns:p14="http://schemas.microsoft.com/office/powerpoint/2010/main" val="30386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D0648D-FB18-5D62-62D5-0F870735172C}"/>
              </a:ext>
            </a:extLst>
          </p:cNvPr>
          <p:cNvSpPr txBox="1"/>
          <p:nvPr/>
        </p:nvSpPr>
        <p:spPr>
          <a:xfrm>
            <a:off x="1992702" y="1316966"/>
            <a:ext cx="727206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000000"/>
                </a:solidFill>
                <a:latin typeface="Calibri"/>
                <a:ea typeface="Calibri"/>
                <a:cs typeface="Calibri"/>
              </a:rPr>
              <a:t>A non-parametric test, Kruskal-Wallis test, is used to assess if two or more independent groups differ statistically significantly from one another. </a:t>
            </a:r>
            <a:endParaRPr lang="en-US"/>
          </a:p>
          <a:p>
            <a:pPr algn="just"/>
            <a:endParaRPr lang="en-US">
              <a:solidFill>
                <a:srgbClr val="000000"/>
              </a:solidFill>
              <a:latin typeface="Calibri"/>
              <a:ea typeface="Calibri"/>
              <a:cs typeface="Calibri"/>
            </a:endParaRPr>
          </a:p>
          <a:p>
            <a:pPr algn="just"/>
            <a:r>
              <a:rPr lang="en-US">
                <a:solidFill>
                  <a:srgbClr val="000000"/>
                </a:solidFill>
                <a:latin typeface="Calibri"/>
                <a:ea typeface="Calibri"/>
                <a:cs typeface="Calibri"/>
              </a:rPr>
              <a:t>It is used to determine whether there are statistically significant variations in the total deaths for each disaster subtype between the two continents in the context of your research comparing total deaths between disaster subtypes in Asia and North America.</a:t>
            </a:r>
            <a:endParaRPr lang="en-US"/>
          </a:p>
          <a:p>
            <a:br>
              <a:rPr lang="en-US"/>
            </a:br>
            <a:endParaRPr lang="en-US">
              <a:latin typeface="Calibri"/>
              <a:ea typeface="Calibri"/>
              <a:cs typeface="Calibri"/>
            </a:endParaRPr>
          </a:p>
          <a:p>
            <a:r>
              <a:rPr lang="en-US">
                <a:latin typeface="Calibri"/>
                <a:ea typeface="Calibri"/>
                <a:cs typeface="Calibri"/>
              </a:rPr>
              <a:t>Null Hypothesis (H0): The distributions of total deaths for each disaster subtype are the same across Asia and North America.</a:t>
            </a:r>
            <a:endParaRPr lang="en-US">
              <a:latin typeface="Avenir Next LT Pro"/>
              <a:ea typeface="Calibri"/>
              <a:cs typeface="Calibri"/>
            </a:endParaRPr>
          </a:p>
          <a:p>
            <a:br>
              <a:rPr lang="en-US"/>
            </a:br>
            <a:r>
              <a:rPr lang="en-US">
                <a:latin typeface="Calibri"/>
                <a:ea typeface="Calibri"/>
                <a:cs typeface="Calibri"/>
              </a:rPr>
              <a:t>Alternative Hypothesis (H1): At least one group (disaster subtype) has a different distribution of total deaths between Asia and North America.</a:t>
            </a:r>
            <a:endParaRPr lang="en-US"/>
          </a:p>
        </p:txBody>
      </p:sp>
    </p:spTree>
    <p:extLst>
      <p:ext uri="{BB962C8B-B14F-4D97-AF65-F5344CB8AC3E}">
        <p14:creationId xmlns:p14="http://schemas.microsoft.com/office/powerpoint/2010/main" val="227908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EA311CB8-1BA3-194E-8726-B42ABD9AE2BA}"/>
              </a:ext>
            </a:extLst>
          </p:cNvPr>
          <p:cNvPicPr>
            <a:picLocks noChangeAspect="1"/>
          </p:cNvPicPr>
          <p:nvPr/>
        </p:nvPicPr>
        <p:blipFill>
          <a:blip r:embed="rId2"/>
          <a:stretch>
            <a:fillRect/>
          </a:stretch>
        </p:blipFill>
        <p:spPr>
          <a:xfrm>
            <a:off x="2750389" y="409485"/>
            <a:ext cx="8531524" cy="6441595"/>
          </a:xfrm>
          <a:prstGeom prst="rect">
            <a:avLst/>
          </a:prstGeom>
        </p:spPr>
      </p:pic>
    </p:spTree>
    <p:extLst>
      <p:ext uri="{BB962C8B-B14F-4D97-AF65-F5344CB8AC3E}">
        <p14:creationId xmlns:p14="http://schemas.microsoft.com/office/powerpoint/2010/main" val="220951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1800DE-E01E-947A-0F7A-07902A149E18}"/>
              </a:ext>
            </a:extLst>
          </p:cNvPr>
          <p:cNvPicPr>
            <a:picLocks noChangeAspect="1"/>
          </p:cNvPicPr>
          <p:nvPr/>
        </p:nvPicPr>
        <p:blipFill>
          <a:blip r:embed="rId2"/>
          <a:stretch>
            <a:fillRect/>
          </a:stretch>
        </p:blipFill>
        <p:spPr>
          <a:xfrm>
            <a:off x="2544772" y="1516214"/>
            <a:ext cx="7102455" cy="3825572"/>
          </a:xfrm>
          <a:prstGeom prst="rect">
            <a:avLst/>
          </a:prstGeom>
        </p:spPr>
      </p:pic>
      <p:sp>
        <p:nvSpPr>
          <p:cNvPr id="2" name="TextBox 1">
            <a:extLst>
              <a:ext uri="{FF2B5EF4-FFF2-40B4-BE49-F238E27FC236}">
                <a16:creationId xmlns:a16="http://schemas.microsoft.com/office/drawing/2014/main" id="{F5AB8393-BD2F-CED7-9442-1C961DBA2C1C}"/>
              </a:ext>
            </a:extLst>
          </p:cNvPr>
          <p:cNvSpPr txBox="1"/>
          <p:nvPr/>
        </p:nvSpPr>
        <p:spPr>
          <a:xfrm>
            <a:off x="2530522" y="1177119"/>
            <a:ext cx="7258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Calibri"/>
              </a:rPr>
              <a:t>Change in Total </a:t>
            </a:r>
            <a:r>
              <a:rPr lang="en-US" b="1" err="1">
                <a:latin typeface="Calibri"/>
                <a:cs typeface="Calibri"/>
              </a:rPr>
              <a:t>no.of</a:t>
            </a:r>
            <a:r>
              <a:rPr lang="en-US" b="1" dirty="0">
                <a:latin typeface="Calibri"/>
                <a:cs typeface="Calibri"/>
              </a:rPr>
              <a:t> Affected People due to Floods over the years</a:t>
            </a:r>
          </a:p>
        </p:txBody>
      </p:sp>
    </p:spTree>
    <p:extLst>
      <p:ext uri="{BB962C8B-B14F-4D97-AF65-F5344CB8AC3E}">
        <p14:creationId xmlns:p14="http://schemas.microsoft.com/office/powerpoint/2010/main" val="291238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25</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B94DCC4-F43D-9874-4517-6506C89CCFD4}"/>
              </a:ext>
            </a:extLst>
          </p:cNvPr>
          <p:cNvPicPr>
            <a:picLocks noChangeAspect="1"/>
          </p:cNvPicPr>
          <p:nvPr/>
        </p:nvPicPr>
        <p:blipFill>
          <a:blip r:embed="rId2"/>
          <a:stretch>
            <a:fillRect/>
          </a:stretch>
        </p:blipFill>
        <p:spPr>
          <a:xfrm>
            <a:off x="1722213" y="1217340"/>
            <a:ext cx="8997783" cy="4571171"/>
          </a:xfrm>
          <a:prstGeom prst="rect">
            <a:avLst/>
          </a:prstGeom>
        </p:spPr>
      </p:pic>
    </p:spTree>
    <p:extLst>
      <p:ext uri="{BB962C8B-B14F-4D97-AF65-F5344CB8AC3E}">
        <p14:creationId xmlns:p14="http://schemas.microsoft.com/office/powerpoint/2010/main" val="95400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26</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AEF0284-5E54-DA70-A164-0BA60717E4EC}"/>
              </a:ext>
            </a:extLst>
          </p:cNvPr>
          <p:cNvPicPr>
            <a:picLocks noChangeAspect="1"/>
          </p:cNvPicPr>
          <p:nvPr/>
        </p:nvPicPr>
        <p:blipFill>
          <a:blip r:embed="rId2"/>
          <a:stretch>
            <a:fillRect/>
          </a:stretch>
        </p:blipFill>
        <p:spPr>
          <a:xfrm>
            <a:off x="1478765" y="734298"/>
            <a:ext cx="10053978" cy="5561930"/>
          </a:xfrm>
          <a:prstGeom prst="rect">
            <a:avLst/>
          </a:prstGeom>
        </p:spPr>
      </p:pic>
    </p:spTree>
    <p:extLst>
      <p:ext uri="{BB962C8B-B14F-4D97-AF65-F5344CB8AC3E}">
        <p14:creationId xmlns:p14="http://schemas.microsoft.com/office/powerpoint/2010/main" val="51935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27</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E92AD37-77F7-E793-4EB8-338D7127370B}"/>
              </a:ext>
            </a:extLst>
          </p:cNvPr>
          <p:cNvPicPr>
            <a:picLocks noChangeAspect="1"/>
          </p:cNvPicPr>
          <p:nvPr/>
        </p:nvPicPr>
        <p:blipFill>
          <a:blip r:embed="rId2"/>
          <a:stretch>
            <a:fillRect/>
          </a:stretch>
        </p:blipFill>
        <p:spPr>
          <a:xfrm>
            <a:off x="1744652" y="827345"/>
            <a:ext cx="7559695" cy="4961050"/>
          </a:xfrm>
          <a:prstGeom prst="rect">
            <a:avLst/>
          </a:prstGeom>
        </p:spPr>
      </p:pic>
    </p:spTree>
    <p:extLst>
      <p:ext uri="{BB962C8B-B14F-4D97-AF65-F5344CB8AC3E}">
        <p14:creationId xmlns:p14="http://schemas.microsoft.com/office/powerpoint/2010/main" val="512842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1" descr="A pie chart with different colored circles&#10;&#10;Description automatically generated">
            <a:extLst>
              <a:ext uri="{FF2B5EF4-FFF2-40B4-BE49-F238E27FC236}">
                <a16:creationId xmlns:a16="http://schemas.microsoft.com/office/drawing/2014/main" id="{91071060-01DE-47D9-BF13-3BA527F65F4F}"/>
              </a:ext>
            </a:extLst>
          </p:cNvPr>
          <p:cNvPicPr>
            <a:picLocks noChangeAspect="1"/>
          </p:cNvPicPr>
          <p:nvPr/>
        </p:nvPicPr>
        <p:blipFill>
          <a:blip r:embed="rId2"/>
          <a:stretch>
            <a:fillRect/>
          </a:stretch>
        </p:blipFill>
        <p:spPr>
          <a:xfrm>
            <a:off x="3167062" y="928687"/>
            <a:ext cx="6189713" cy="5234141"/>
          </a:xfrm>
          <a:prstGeom prst="rect">
            <a:avLst/>
          </a:prstGeom>
        </p:spPr>
      </p:pic>
    </p:spTree>
    <p:extLst>
      <p:ext uri="{BB962C8B-B14F-4D97-AF65-F5344CB8AC3E}">
        <p14:creationId xmlns:p14="http://schemas.microsoft.com/office/powerpoint/2010/main" val="3828196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972496" y="967748"/>
            <a:ext cx="9274435" cy="3106818"/>
          </a:xfrm>
        </p:spPr>
        <p:txBody>
          <a:bodyPr vert="horz" lIns="91440" tIns="45720" rIns="91440" bIns="45720" rtlCol="0" anchor="t">
            <a:normAutofit/>
          </a:bodyPr>
          <a:lstStyle/>
          <a:p>
            <a:pPr>
              <a:lnSpc>
                <a:spcPct val="90000"/>
              </a:lnSpc>
            </a:pPr>
            <a:endParaRPr lang="en-US" sz="1400" b="1">
              <a:solidFill>
                <a:srgbClr val="000000"/>
              </a:solidFill>
              <a:latin typeface="Calibri"/>
              <a:ea typeface="Calibri"/>
              <a:cs typeface="Calibri"/>
            </a:endParaRPr>
          </a:p>
          <a:p>
            <a:pPr marL="342900" indent="-342900">
              <a:lnSpc>
                <a:spcPct val="90000"/>
              </a:lnSpc>
              <a:buFont typeface="Arial"/>
              <a:buChar char="•"/>
            </a:pPr>
            <a:r>
              <a:rPr lang="en-US" b="1">
                <a:solidFill>
                  <a:srgbClr val="000000"/>
                </a:solidFill>
                <a:latin typeface="Calibri"/>
                <a:ea typeface="Calibri"/>
                <a:cs typeface="Calibri"/>
              </a:rPr>
              <a:t>Frequency of Types of Disasters:</a:t>
            </a:r>
            <a:endParaRPr lang="en-US" b="1">
              <a:solidFill>
                <a:srgbClr val="36393B"/>
              </a:solidFill>
              <a:latin typeface="Avenir Next LT Pro"/>
              <a:ea typeface="Calibri"/>
              <a:cs typeface="Calibri"/>
            </a:endParaRPr>
          </a:p>
          <a:p>
            <a:pPr marL="342900" indent="-342900">
              <a:lnSpc>
                <a:spcPct val="90000"/>
              </a:lnSpc>
              <a:buFont typeface="Arial"/>
              <a:buChar char="•"/>
            </a:pPr>
            <a:endParaRPr lang="en-US" sz="2000" b="1">
              <a:solidFill>
                <a:srgbClr val="000000"/>
              </a:solidFill>
              <a:latin typeface="Calibri"/>
              <a:ea typeface="Calibri"/>
              <a:cs typeface="Calibri"/>
            </a:endParaRPr>
          </a:p>
          <a:p>
            <a:endParaRPr lang="en-US" sz="2200" b="1">
              <a:solidFill>
                <a:srgbClr val="000000"/>
              </a:solidFill>
              <a:latin typeface="Calibri"/>
              <a:ea typeface="Calibri"/>
              <a:cs typeface="Calibri"/>
            </a:endParaRPr>
          </a:p>
          <a:p>
            <a:pPr>
              <a:lnSpc>
                <a:spcPct val="90000"/>
              </a:lnSpc>
            </a:pPr>
            <a:endParaRPr lang="en-US" sz="1400" b="1">
              <a:solidFill>
                <a:srgbClr val="000000"/>
              </a:solidFill>
              <a:latin typeface="Calibri"/>
              <a:ea typeface="Calibri"/>
              <a:cs typeface="Calibri"/>
            </a:endParaRPr>
          </a:p>
          <a:p>
            <a:pPr>
              <a:lnSpc>
                <a:spcPct val="90000"/>
              </a:lnSpc>
            </a:pPr>
            <a:endParaRPr lang="en-US" sz="1400" b="1">
              <a:solidFill>
                <a:srgbClr val="000000"/>
              </a:solidFill>
              <a:latin typeface="Calibri"/>
              <a:ea typeface="Calibri"/>
              <a:cs typeface="Calibri"/>
            </a:endParaRPr>
          </a:p>
          <a:p>
            <a:pPr>
              <a:lnSpc>
                <a:spcPct val="90000"/>
              </a:lnSpc>
            </a:pPr>
            <a:endParaRPr lang="en-US" sz="1400" b="1">
              <a:solidFill>
                <a:srgbClr val="000000"/>
              </a:solidFill>
              <a:latin typeface="Calibri"/>
              <a:ea typeface="Calibri"/>
              <a:cs typeface="Calibri"/>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descr="A close up of words&#10;&#10;Description automatically generated">
            <a:extLst>
              <a:ext uri="{FF2B5EF4-FFF2-40B4-BE49-F238E27FC236}">
                <a16:creationId xmlns:a16="http://schemas.microsoft.com/office/drawing/2014/main" id="{297C5FC2-2CF5-0C4E-EBC3-CE7C217F0FC5}"/>
              </a:ext>
            </a:extLst>
          </p:cNvPr>
          <p:cNvPicPr>
            <a:picLocks noChangeAspect="1"/>
          </p:cNvPicPr>
          <p:nvPr/>
        </p:nvPicPr>
        <p:blipFill>
          <a:blip r:embed="rId2"/>
          <a:stretch>
            <a:fillRect/>
          </a:stretch>
        </p:blipFill>
        <p:spPr>
          <a:xfrm>
            <a:off x="2485103" y="1710659"/>
            <a:ext cx="7590503" cy="4063487"/>
          </a:xfrm>
          <a:prstGeom prst="rect">
            <a:avLst/>
          </a:prstGeom>
        </p:spPr>
      </p:pic>
    </p:spTree>
    <p:extLst>
      <p:ext uri="{BB962C8B-B14F-4D97-AF65-F5344CB8AC3E}">
        <p14:creationId xmlns:p14="http://schemas.microsoft.com/office/powerpoint/2010/main" val="73490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3</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2492255-B886-5D72-32C0-189B7E7013C8}"/>
              </a:ext>
            </a:extLst>
          </p:cNvPr>
          <p:cNvSpPr>
            <a:spLocks noGrp="1"/>
          </p:cNvSpPr>
          <p:nvPr>
            <p:ph type="title"/>
          </p:nvPr>
        </p:nvSpPr>
        <p:spPr>
          <a:xfrm>
            <a:off x="1781999" y="884613"/>
            <a:ext cx="10506416" cy="1128519"/>
          </a:xfrm>
        </p:spPr>
        <p:txBody>
          <a:bodyPr/>
          <a:lstStyle/>
          <a:p>
            <a:r>
              <a:rPr lang="en-US">
                <a:latin typeface="Calibri"/>
                <a:ea typeface="Calibri"/>
              </a:rPr>
              <a:t>INTRODUCTION </a:t>
            </a:r>
          </a:p>
        </p:txBody>
      </p:sp>
      <p:sp>
        <p:nvSpPr>
          <p:cNvPr id="3" name="TextBox 2">
            <a:extLst>
              <a:ext uri="{FF2B5EF4-FFF2-40B4-BE49-F238E27FC236}">
                <a16:creationId xmlns:a16="http://schemas.microsoft.com/office/drawing/2014/main" id="{6CE38FDA-1E94-0C82-B32B-DEF95B7CF6CA}"/>
              </a:ext>
            </a:extLst>
          </p:cNvPr>
          <p:cNvSpPr txBox="1"/>
          <p:nvPr/>
        </p:nvSpPr>
        <p:spPr>
          <a:xfrm>
            <a:off x="1677543" y="1706969"/>
            <a:ext cx="94892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rgbClr val="000000"/>
                </a:solidFill>
                <a:latin typeface="Calibri"/>
                <a:ea typeface="Calibri"/>
                <a:cs typeface="Calibri"/>
              </a:rPr>
              <a:t>Natural disasters are events caused by natural processes of the Earth that result in significant and often catastrophic consequences for people, wildlife, and the environment. These events can be sudden or develop over time. </a:t>
            </a:r>
            <a:endParaRPr lang="en-US" sz="2000">
              <a:latin typeface="Calibri"/>
              <a:ea typeface="Calibri"/>
              <a:cs typeface="Calibri"/>
            </a:endParaRPr>
          </a:p>
          <a:p>
            <a:pPr marL="342900" indent="-342900">
              <a:buFont typeface="Arial"/>
              <a:buChar char="•"/>
            </a:pPr>
            <a:endParaRPr lang="en-US" sz="2000">
              <a:latin typeface="Calibri"/>
              <a:ea typeface="+mn-lt"/>
              <a:cs typeface="+mn-lt"/>
            </a:endParaRPr>
          </a:p>
          <a:p>
            <a:pPr marL="342900" indent="-342900">
              <a:buFont typeface="Arial"/>
              <a:buChar char="•"/>
            </a:pPr>
            <a:r>
              <a:rPr lang="en-US" sz="2000">
                <a:latin typeface="Calibri"/>
                <a:ea typeface="+mn-lt"/>
                <a:cs typeface="+mn-lt"/>
              </a:rPr>
              <a:t>Earthquakes, Hurricanes (Cyclones), Tornadoes, Floods, Volcanic eruptions, Tsunamis, Droughts, Blizzards, Landslides, Heatwaves, Ice storms, Hailstorms are some common types of natural disasters.</a:t>
            </a:r>
          </a:p>
          <a:p>
            <a:endParaRPr lang="en-US" sz="2000">
              <a:latin typeface="Calibri"/>
              <a:ea typeface="+mn-lt"/>
              <a:cs typeface="+mn-lt"/>
            </a:endParaRPr>
          </a:p>
          <a:p>
            <a:pPr marL="342900" indent="-342900">
              <a:buFont typeface="Arial"/>
              <a:buChar char="•"/>
            </a:pPr>
            <a:r>
              <a:rPr lang="en-US" sz="2000">
                <a:latin typeface="Calibri"/>
                <a:ea typeface="+mn-lt"/>
                <a:cs typeface="+mn-lt"/>
              </a:rPr>
              <a:t> This analysis focuses on the period from 1900 to 2021, examining the patterns and consequences of these events. </a:t>
            </a:r>
            <a:endParaRPr lang="en-US" sz="2000">
              <a:latin typeface="Calibri"/>
              <a:ea typeface="Calibri"/>
              <a:cs typeface="Calibri"/>
            </a:endParaRPr>
          </a:p>
          <a:p>
            <a:endParaRPr lang="en-US" sz="2000">
              <a:latin typeface="Calibri"/>
              <a:ea typeface="+mn-lt"/>
              <a:cs typeface="+mn-lt"/>
            </a:endParaRPr>
          </a:p>
          <a:p>
            <a:pPr marL="342900" indent="-342900">
              <a:buFont typeface="Arial"/>
              <a:buChar char="•"/>
            </a:pPr>
            <a:r>
              <a:rPr lang="en-US" sz="2000">
                <a:latin typeface="Calibri"/>
                <a:ea typeface="+mn-lt"/>
                <a:cs typeface="+mn-lt"/>
              </a:rPr>
              <a:t>The EM-DAT database, a crucial resource, captures a century of disasters with meticulous detail, offering insights into their types, locations, and socio-economic impacts.</a:t>
            </a:r>
            <a:endParaRPr lang="en-US" sz="2000">
              <a:latin typeface="Calibri"/>
              <a:ea typeface="Calibri"/>
              <a:cs typeface="Calibri"/>
            </a:endParaRPr>
          </a:p>
        </p:txBody>
      </p:sp>
    </p:spTree>
    <p:extLst>
      <p:ext uri="{BB962C8B-B14F-4D97-AF65-F5344CB8AC3E}">
        <p14:creationId xmlns:p14="http://schemas.microsoft.com/office/powerpoint/2010/main" val="61250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a:latin typeface="Calibri"/>
                <a:ea typeface="Calibri"/>
              </a:rPr>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5915" y="2046038"/>
            <a:ext cx="6154818" cy="4042025"/>
          </a:xfrm>
        </p:spPr>
        <p:txBody>
          <a:bodyPr vert="horz" lIns="0" tIns="0" rIns="0" bIns="0" rtlCol="0" anchor="t">
            <a:noAutofit/>
          </a:bodyPr>
          <a:lstStyle/>
          <a:p>
            <a:pPr marL="342900" indent="-342900">
              <a:buFont typeface="Arial" panose="020B0604020202020204" pitchFamily="34" charset="0"/>
              <a:buChar char="•"/>
            </a:pPr>
            <a:r>
              <a:rPr lang="en-US" sz="2000">
                <a:solidFill>
                  <a:srgbClr val="000000"/>
                </a:solidFill>
                <a:latin typeface="Calibri"/>
                <a:ea typeface="Calibri"/>
                <a:cs typeface="Calibri"/>
              </a:rPr>
              <a:t> </a:t>
            </a:r>
            <a:r>
              <a:rPr lang="en-US">
                <a:solidFill>
                  <a:srgbClr val="000000"/>
                </a:solidFill>
                <a:latin typeface="Calibri"/>
                <a:ea typeface="Calibri"/>
                <a:cs typeface="Calibri"/>
              </a:rPr>
              <a:t>Using the EM-DAT Database, we have mapped out the history of  natural disasters from 1900 to 2021.</a:t>
            </a:r>
          </a:p>
          <a:p>
            <a:pPr marL="342900" indent="-342900">
              <a:buFont typeface="Arial" panose="020B0604020202020204" pitchFamily="34" charset="0"/>
              <a:buChar char="•"/>
            </a:pPr>
            <a:r>
              <a:rPr lang="en-US">
                <a:solidFill>
                  <a:srgbClr val="000000"/>
                </a:solidFill>
                <a:latin typeface="Calibri"/>
                <a:ea typeface="Calibri"/>
                <a:cs typeface="Calibri"/>
              </a:rPr>
              <a:t>Our analysis has revealed important new information on the intricate relationship between human cultures and the destructive force of nature.</a:t>
            </a:r>
          </a:p>
          <a:p>
            <a:pPr marL="342900" indent="-342900">
              <a:buFont typeface="Arial" panose="020B0604020202020204" pitchFamily="34" charset="0"/>
              <a:buChar char="•"/>
            </a:pPr>
            <a:r>
              <a:rPr lang="en-US">
                <a:solidFill>
                  <a:srgbClr val="000000"/>
                </a:solidFill>
                <a:latin typeface="Calibri"/>
                <a:ea typeface="Calibri"/>
                <a:cs typeface="Calibri"/>
              </a:rPr>
              <a:t> The histories of earthquakes, storms, and other calamities have provided a clear picture of the effects on a global scale, highlighting trends, difficulties, and the adaptability of local populations everywhere</a:t>
            </a:r>
            <a:r>
              <a:rPr lang="en-US" sz="1500">
                <a:solidFill>
                  <a:srgbClr val="000000"/>
                </a:solidFill>
                <a:latin typeface="Calibri"/>
                <a:ea typeface="Calibri"/>
                <a:cs typeface="Calibri"/>
              </a:rPr>
              <a:t>.</a:t>
            </a:r>
            <a:endParaRPr lang="en-US"/>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NATURAL DISASTERS ANALYSIS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30</a:t>
            </a:fld>
            <a:endParaRPr lang="en-US"/>
          </a:p>
        </p:txBody>
      </p:sp>
    </p:spTree>
    <p:extLst>
      <p:ext uri="{BB962C8B-B14F-4D97-AF65-F5344CB8AC3E}">
        <p14:creationId xmlns:p14="http://schemas.microsoft.com/office/powerpoint/2010/main" val="4278401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2"/>
            <a:ext cx="3065045" cy="979204"/>
          </a:xfrm>
        </p:spPr>
        <p:txBody>
          <a:bodyPr/>
          <a:lstStyle/>
          <a:p>
            <a:r>
              <a:rPr lang="en-US" sz="2000">
                <a:solidFill>
                  <a:srgbClr val="000000"/>
                </a:solidFill>
                <a:latin typeface="Calibri"/>
                <a:ea typeface="Calibri"/>
                <a:cs typeface="Calibri"/>
              </a:rPr>
              <a:t>Future Scope :</a:t>
            </a:r>
            <a:endParaRPr lang="en-US" sz="200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560947" y="890748"/>
            <a:ext cx="5310529" cy="3568139"/>
          </a:xfrm>
        </p:spPr>
        <p:txBody>
          <a:bodyPr vert="horz" lIns="0" tIns="0" rIns="0" bIns="0" rtlCol="0" anchor="t">
            <a:noAutofit/>
          </a:bodyPr>
          <a:lstStyle/>
          <a:p>
            <a:pPr algn="just"/>
            <a:endParaRPr lang="en-US" b="1">
              <a:solidFill>
                <a:srgbClr val="000000"/>
              </a:solidFill>
              <a:latin typeface="Calibri"/>
              <a:ea typeface="Calibri"/>
              <a:cs typeface="Calibri"/>
            </a:endParaRPr>
          </a:p>
          <a:p>
            <a:pPr marL="285750" indent="-285750" algn="just">
              <a:buFont typeface="Arial"/>
              <a:buChar char="•"/>
            </a:pPr>
            <a:r>
              <a:rPr lang="en-US">
                <a:solidFill>
                  <a:srgbClr val="000000"/>
                </a:solidFill>
                <a:latin typeface="Calibri"/>
                <a:ea typeface="Calibri"/>
                <a:cs typeface="Calibri"/>
              </a:rPr>
              <a:t>Predictive Modeling: Implement machine learning algorithms for predictive modeling.</a:t>
            </a:r>
            <a:endParaRPr lang="en-US"/>
          </a:p>
          <a:p>
            <a:pPr marL="285750" indent="-285750" algn="just">
              <a:buFont typeface="Arial"/>
              <a:buChar char="•"/>
            </a:pPr>
            <a:r>
              <a:rPr lang="en-US">
                <a:solidFill>
                  <a:srgbClr val="000000"/>
                </a:solidFill>
                <a:latin typeface="Calibri"/>
                <a:ea typeface="Calibri"/>
                <a:cs typeface="Calibri"/>
              </a:rPr>
              <a:t>Impact of Climate Change: Take data on climate change into account when evaluating how it affects the frequency and severity of natural catastrophes. Examine any connections between climatic trends and the incidence of disasters.</a:t>
            </a:r>
            <a:endParaRPr lang="en-US"/>
          </a:p>
          <a:p>
            <a:pPr marL="285750" indent="-285750" algn="just">
              <a:buFont typeface="Arial"/>
              <a:buChar char="•"/>
            </a:pPr>
            <a:r>
              <a:rPr lang="en-US">
                <a:solidFill>
                  <a:srgbClr val="000000"/>
                </a:solidFill>
                <a:latin typeface="Calibri"/>
                <a:ea typeface="Calibri"/>
                <a:cs typeface="Calibri"/>
              </a:rPr>
              <a:t>Interdisciplinary Investigations: For a comprehensive understanding, work in conjunction with social scientists, geographers, and environmental scientists. Combine information from several sources to improve the analysis.</a:t>
            </a:r>
            <a:endParaRPr lang="en-US"/>
          </a:p>
          <a:p>
            <a:endParaRPr lang="en-US" sz="2400">
              <a:solidFill>
                <a:srgbClr val="000000"/>
              </a:solidFill>
              <a:latin typeface="Calibri"/>
              <a:ea typeface="Calibri"/>
              <a:cs typeface="Calibri"/>
            </a:endParaRP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NATURAL DISASTERS ANALYSIS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31</a:t>
            </a:fld>
            <a:endParaRPr lang="en-US"/>
          </a:p>
        </p:txBody>
      </p:sp>
    </p:spTree>
    <p:extLst>
      <p:ext uri="{BB962C8B-B14F-4D97-AF65-F5344CB8AC3E}">
        <p14:creationId xmlns:p14="http://schemas.microsoft.com/office/powerpoint/2010/main" val="217277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E9FC70-8A26-4CF2-8E04-EBDADB8B8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9CB703-C563-4F1F-BF28-83C06E978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1B116B-F39D-2CF3-D881-77A8A45DC21B}"/>
              </a:ext>
            </a:extLst>
          </p:cNvPr>
          <p:cNvSpPr>
            <a:spLocks noGrp="1"/>
          </p:cNvSpPr>
          <p:nvPr>
            <p:ph type="title"/>
          </p:nvPr>
        </p:nvSpPr>
        <p:spPr>
          <a:xfrm>
            <a:off x="3179097" y="1775506"/>
            <a:ext cx="5833787" cy="2274155"/>
          </a:xfrm>
        </p:spPr>
        <p:txBody>
          <a:bodyPr vert="horz" lIns="91440" tIns="45720" rIns="91440" bIns="45720" rtlCol="0" anchor="b">
            <a:normAutofit/>
          </a:bodyPr>
          <a:lstStyle/>
          <a:p>
            <a:pPr algn="r"/>
            <a:r>
              <a:rPr lang="en-US" sz="5600" kern="1200">
                <a:solidFill>
                  <a:srgbClr val="FFFFFF"/>
                </a:solidFill>
                <a:latin typeface="+mj-lt"/>
                <a:ea typeface="+mj-ea"/>
                <a:cs typeface="+mj-cs"/>
              </a:rPr>
              <a:t>THANK YOU</a:t>
            </a:r>
          </a:p>
        </p:txBody>
      </p:sp>
      <p:sp>
        <p:nvSpPr>
          <p:cNvPr id="8" name="Slide Number Placeholder 7">
            <a:extLst>
              <a:ext uri="{FF2B5EF4-FFF2-40B4-BE49-F238E27FC236}">
                <a16:creationId xmlns:a16="http://schemas.microsoft.com/office/drawing/2014/main" id="{0758BF91-B2A1-30B0-59AE-A26FE95D44BF}"/>
              </a:ext>
            </a:extLst>
          </p:cNvPr>
          <p:cNvSpPr>
            <a:spLocks noGrp="1"/>
          </p:cNvSpPr>
          <p:nvPr>
            <p:ph type="sldNum" sz="quarter" idx="11"/>
          </p:nvPr>
        </p:nvSpPr>
        <p:spPr>
          <a:xfrm>
            <a:off x="8610600" y="224937"/>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rgbClr val="FFFFFF"/>
                </a:solidFill>
              </a:rPr>
              <a:pPr algn="r">
                <a:spcAft>
                  <a:spcPts val="600"/>
                </a:spcAft>
              </a:pPr>
              <a:t>32</a:t>
            </a:fld>
            <a:endParaRPr lang="en-US" sz="1200">
              <a:solidFill>
                <a:srgbClr val="FFFFFF"/>
              </a:solidFill>
            </a:endParaRPr>
          </a:p>
        </p:txBody>
      </p:sp>
      <p:sp>
        <p:nvSpPr>
          <p:cNvPr id="3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041" y="259737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cxnSp>
        <p:nvCxnSpPr>
          <p:cNvPr id="33" name="Straight Connector 3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7821" y="282667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9869" y="610939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4639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2492255-B886-5D72-32C0-189B7E7013C8}"/>
              </a:ext>
            </a:extLst>
          </p:cNvPr>
          <p:cNvSpPr>
            <a:spLocks noGrp="1"/>
          </p:cNvSpPr>
          <p:nvPr>
            <p:ph type="title"/>
          </p:nvPr>
        </p:nvSpPr>
        <p:spPr>
          <a:xfrm>
            <a:off x="2458700" y="2034767"/>
            <a:ext cx="10506416" cy="1128519"/>
          </a:xfrm>
        </p:spPr>
        <p:txBody>
          <a:bodyPr/>
          <a:lstStyle/>
          <a:p>
            <a:r>
              <a:rPr lang="en-US">
                <a:latin typeface="Calibri"/>
                <a:ea typeface="Calibri"/>
              </a:rPr>
              <a:t>DATA COLLECTION </a:t>
            </a:r>
            <a:br>
              <a:rPr lang="en-US">
                <a:latin typeface="Calibri"/>
              </a:rPr>
            </a:br>
            <a:br>
              <a:rPr lang="en-US">
                <a:latin typeface="Calibri"/>
              </a:rPr>
            </a:br>
            <a:r>
              <a:rPr lang="en-US">
                <a:latin typeface="Calibri"/>
                <a:ea typeface="Calibri"/>
              </a:rPr>
              <a:t>AND </a:t>
            </a:r>
            <a:br>
              <a:rPr lang="en-US">
                <a:latin typeface="Calibri"/>
              </a:rPr>
            </a:br>
            <a:br>
              <a:rPr lang="en-US">
                <a:latin typeface="Calibri"/>
              </a:rPr>
            </a:br>
            <a:r>
              <a:rPr lang="en-US">
                <a:latin typeface="Calibri"/>
                <a:ea typeface="Calibri"/>
              </a:rPr>
              <a:t>UNDERSTANDING DATASET</a:t>
            </a:r>
          </a:p>
        </p:txBody>
      </p:sp>
    </p:spTree>
    <p:extLst>
      <p:ext uri="{BB962C8B-B14F-4D97-AF65-F5344CB8AC3E}">
        <p14:creationId xmlns:p14="http://schemas.microsoft.com/office/powerpoint/2010/main" val="307404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5</a:t>
            </a:fld>
            <a:endParaRPr lang="en-US" sz="1200">
              <a:solidFill>
                <a:prstClr val="black">
                  <a:tint val="75000"/>
                </a:prstClr>
              </a:solidFill>
              <a:latin typeface="Calibri" panose="020F0502020204030204"/>
            </a:endParaRP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970295" y="1231348"/>
            <a:ext cx="9274435" cy="3106818"/>
          </a:xfrm>
        </p:spPr>
        <p:txBody>
          <a:bodyPr vert="horz" lIns="91440" tIns="45720" rIns="91440" bIns="45720" rtlCol="0" anchor="t">
            <a:noAutofit/>
          </a:bodyPr>
          <a:lstStyle/>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2000">
              <a:solidFill>
                <a:srgbClr val="000000"/>
              </a:solidFill>
              <a:latin typeface="Calibri"/>
              <a:ea typeface="Calibri"/>
              <a:cs typeface="Calibri"/>
            </a:endParaRPr>
          </a:p>
          <a:p>
            <a:pPr marL="342900" indent="-342900">
              <a:lnSpc>
                <a:spcPct val="90000"/>
              </a:lnSpc>
              <a:buFont typeface="Arial"/>
              <a:buChar char="•"/>
            </a:pPr>
            <a:r>
              <a:rPr lang="en-US" sz="2000">
                <a:solidFill>
                  <a:srgbClr val="000000"/>
                </a:solidFill>
                <a:latin typeface="Calibri"/>
                <a:ea typeface="Calibri"/>
                <a:cs typeface="Calibri"/>
              </a:rPr>
              <a:t>We have collected  our dataset from </a:t>
            </a:r>
            <a:r>
              <a:rPr lang="en-US" sz="2000" err="1">
                <a:solidFill>
                  <a:srgbClr val="000000"/>
                </a:solidFill>
                <a:latin typeface="Calibri"/>
                <a:ea typeface="Calibri"/>
                <a:cs typeface="Calibri"/>
              </a:rPr>
              <a:t>kaggle</a:t>
            </a:r>
            <a:r>
              <a:rPr lang="en-US" sz="2000">
                <a:solidFill>
                  <a:srgbClr val="000000"/>
                </a:solidFill>
                <a:latin typeface="Calibri"/>
                <a:ea typeface="Calibri"/>
                <a:cs typeface="Calibri"/>
              </a:rPr>
              <a:t> which is taken from EMDAT database. EMDAT is an emergency events database.</a:t>
            </a:r>
          </a:p>
          <a:p>
            <a:pPr>
              <a:lnSpc>
                <a:spcPct val="90000"/>
              </a:lnSpc>
            </a:pPr>
            <a:endParaRPr lang="en-US" sz="2000">
              <a:solidFill>
                <a:srgbClr val="000000"/>
              </a:solidFill>
              <a:latin typeface="Calibri"/>
              <a:ea typeface="Calibri"/>
              <a:cs typeface="Calibri"/>
            </a:endParaRPr>
          </a:p>
          <a:p>
            <a:pPr marL="342900" indent="-342900">
              <a:lnSpc>
                <a:spcPct val="90000"/>
              </a:lnSpc>
              <a:buFont typeface="Arial"/>
              <a:buChar char="•"/>
            </a:pPr>
            <a:r>
              <a:rPr lang="en-US" sz="2000">
                <a:solidFill>
                  <a:srgbClr val="000000"/>
                </a:solidFill>
                <a:latin typeface="Calibri"/>
                <a:ea typeface="Calibri"/>
                <a:cs typeface="Calibri"/>
              </a:rPr>
              <a:t> </a:t>
            </a:r>
            <a:r>
              <a:rPr lang="en-US" sz="2000">
                <a:latin typeface="Calibri"/>
                <a:ea typeface="+mn-lt"/>
                <a:cs typeface="+mn-lt"/>
              </a:rPr>
              <a:t>EM-DAT contains essential core data on the occurrence and effects of over 22,000 mass disasters in the world from 1900 to the present day.</a:t>
            </a:r>
            <a:endParaRPr lang="en-US" sz="2000">
              <a:latin typeface="Calibri"/>
              <a:ea typeface="Calibri"/>
              <a:cs typeface="Calibri"/>
            </a:endParaRPr>
          </a:p>
          <a:p>
            <a:pPr>
              <a:lnSpc>
                <a:spcPct val="90000"/>
              </a:lnSpc>
            </a:pPr>
            <a:endParaRPr lang="en-US" sz="2000">
              <a:solidFill>
                <a:srgbClr val="36393B"/>
              </a:solidFill>
              <a:latin typeface="Calibri"/>
              <a:ea typeface="Calibri"/>
              <a:cs typeface="Calibri"/>
            </a:endParaRPr>
          </a:p>
          <a:p>
            <a:pPr marL="342900" indent="-342900">
              <a:lnSpc>
                <a:spcPct val="90000"/>
              </a:lnSpc>
              <a:buFont typeface="Arial"/>
              <a:buChar char="•"/>
            </a:pPr>
            <a:r>
              <a:rPr lang="en-US" sz="2000">
                <a:solidFill>
                  <a:srgbClr val="36393B"/>
                </a:solidFill>
                <a:latin typeface="Calibri"/>
                <a:ea typeface="Calibri"/>
                <a:cs typeface="Calibri"/>
              </a:rPr>
              <a:t>Number of Samples : 16124</a:t>
            </a:r>
          </a:p>
          <a:p>
            <a:pPr>
              <a:lnSpc>
                <a:spcPct val="90000"/>
              </a:lnSpc>
            </a:pPr>
            <a:endParaRPr lang="en-US" sz="2000">
              <a:solidFill>
                <a:srgbClr val="36393B"/>
              </a:solidFill>
              <a:latin typeface="Calibri"/>
              <a:ea typeface="Calibri"/>
              <a:cs typeface="Calibri"/>
            </a:endParaRPr>
          </a:p>
          <a:p>
            <a:pPr marL="342900" indent="-342900">
              <a:lnSpc>
                <a:spcPct val="90000"/>
              </a:lnSpc>
              <a:buFont typeface="Arial"/>
              <a:buChar char="•"/>
            </a:pPr>
            <a:r>
              <a:rPr lang="en-US" sz="2000">
                <a:solidFill>
                  <a:srgbClr val="36393B"/>
                </a:solidFill>
                <a:latin typeface="Calibri"/>
                <a:ea typeface="Calibri"/>
                <a:cs typeface="Calibri"/>
              </a:rPr>
              <a:t>Number of Features : 31</a:t>
            </a:r>
          </a:p>
          <a:p>
            <a:endParaRPr lang="en-US" sz="22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4A17157-5502-7E77-2172-84B396A73368}"/>
              </a:ext>
            </a:extLst>
          </p:cNvPr>
          <p:cNvSpPr>
            <a:spLocks noGrp="1"/>
          </p:cNvSpPr>
          <p:nvPr>
            <p:ph type="title"/>
          </p:nvPr>
        </p:nvSpPr>
        <p:spPr>
          <a:xfrm>
            <a:off x="2314518" y="1283041"/>
            <a:ext cx="10506416" cy="1128519"/>
          </a:xfrm>
        </p:spPr>
        <p:txBody>
          <a:bodyPr/>
          <a:lstStyle/>
          <a:p>
            <a:r>
              <a:rPr lang="en-US">
                <a:latin typeface="Calibri"/>
              </a:rPr>
              <a:t>DATA COLLECTION</a:t>
            </a:r>
          </a:p>
        </p:txBody>
      </p: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37380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6</a:t>
            </a:fld>
            <a:endParaRPr lang="en-US" sz="1200">
              <a:solidFill>
                <a:prstClr val="black">
                  <a:tint val="75000"/>
                </a:prstClr>
              </a:solidFill>
              <a:latin typeface="Calibri" panose="020F0502020204030204"/>
            </a:endParaRP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822444" y="1083497"/>
            <a:ext cx="9274435" cy="3106818"/>
          </a:xfrm>
        </p:spPr>
        <p:txBody>
          <a:bodyPr vert="horz" lIns="91440" tIns="45720" rIns="91440" bIns="45720" rtlCol="0" anchor="t">
            <a:noAutofit/>
          </a:bodyPr>
          <a:lstStyle/>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2000">
              <a:solidFill>
                <a:srgbClr val="000000"/>
              </a:solidFill>
              <a:latin typeface="Calibri"/>
              <a:ea typeface="Calibri"/>
              <a:cs typeface="Calibri"/>
            </a:endParaRPr>
          </a:p>
          <a:p>
            <a:pPr marL="342900" indent="-342900">
              <a:lnSpc>
                <a:spcPct val="90000"/>
              </a:lnSpc>
              <a:buFont typeface="Arial"/>
              <a:buChar char="•"/>
            </a:pPr>
            <a:endParaRPr lang="en-US" sz="2000">
              <a:solidFill>
                <a:srgbClr val="000000"/>
              </a:solidFill>
              <a:latin typeface="Calibri"/>
              <a:ea typeface="Calibri"/>
              <a:cs typeface="Calibri"/>
            </a:endParaRPr>
          </a:p>
          <a:p>
            <a:endParaRPr lang="en-US" sz="22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a:p>
            <a:pPr>
              <a:lnSpc>
                <a:spcPct val="90000"/>
              </a:lnSpc>
            </a:pPr>
            <a:endParaRPr lang="en-US" sz="1400">
              <a:solidFill>
                <a:srgbClr val="000000"/>
              </a:solidFill>
              <a:latin typeface="Calibri"/>
              <a:ea typeface="Calibri"/>
              <a:cs typeface="Calibri"/>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4A17157-5502-7E77-2172-84B396A73368}"/>
              </a:ext>
            </a:extLst>
          </p:cNvPr>
          <p:cNvSpPr>
            <a:spLocks noGrp="1"/>
          </p:cNvSpPr>
          <p:nvPr>
            <p:ph type="title"/>
          </p:nvPr>
        </p:nvSpPr>
        <p:spPr>
          <a:xfrm>
            <a:off x="2189413" y="1578743"/>
            <a:ext cx="10506416" cy="1128519"/>
          </a:xfrm>
        </p:spPr>
        <p:txBody>
          <a:bodyPr/>
          <a:lstStyle/>
          <a:p>
            <a:r>
              <a:rPr lang="en-US" sz="2400">
                <a:latin typeface="Calibri"/>
              </a:rPr>
              <a:t>DATASET( Before DATA CLEANING )</a:t>
            </a:r>
            <a:endParaRPr lang="en-US">
              <a:latin typeface="Calibri"/>
            </a:endParaRPr>
          </a:p>
        </p:txBody>
      </p:sp>
      <p:sp>
        <p:nvSpPr>
          <p:cNvPr id="9" name="TextBox 8">
            <a:extLst>
              <a:ext uri="{FF2B5EF4-FFF2-40B4-BE49-F238E27FC236}">
                <a16:creationId xmlns:a16="http://schemas.microsoft.com/office/drawing/2014/main" id="{934C2F85-CFAC-EF59-ADC6-BF3B63B44AD7}"/>
              </a:ext>
            </a:extLst>
          </p:cNvPr>
          <p:cNvSpPr txBox="1"/>
          <p:nvPr/>
        </p:nvSpPr>
        <p:spPr>
          <a:xfrm>
            <a:off x="1211238" y="11600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3" name="Picture 12">
            <a:extLst>
              <a:ext uri="{FF2B5EF4-FFF2-40B4-BE49-F238E27FC236}">
                <a16:creationId xmlns:a16="http://schemas.microsoft.com/office/drawing/2014/main" id="{D63353F6-BC2D-3BEC-E025-F24399CF5511}"/>
              </a:ext>
            </a:extLst>
          </p:cNvPr>
          <p:cNvPicPr>
            <a:picLocks noChangeAspect="1"/>
          </p:cNvPicPr>
          <p:nvPr/>
        </p:nvPicPr>
        <p:blipFill>
          <a:blip r:embed="rId2"/>
          <a:stretch>
            <a:fillRect/>
          </a:stretch>
        </p:blipFill>
        <p:spPr>
          <a:xfrm>
            <a:off x="1942130" y="2571534"/>
            <a:ext cx="9421585" cy="2313011"/>
          </a:xfrm>
          <a:prstGeom prst="rect">
            <a:avLst/>
          </a:prstGeom>
        </p:spPr>
      </p:pic>
    </p:spTree>
    <p:extLst>
      <p:ext uri="{BB962C8B-B14F-4D97-AF65-F5344CB8AC3E}">
        <p14:creationId xmlns:p14="http://schemas.microsoft.com/office/powerpoint/2010/main" val="129172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F27AC62-9FF9-FB90-BAB6-3085D7D9AC79}"/>
              </a:ext>
            </a:extLst>
          </p:cNvPr>
          <p:cNvSpPr>
            <a:spLocks noGrp="1"/>
          </p:cNvSpPr>
          <p:nvPr>
            <p:ph type="ftr" sz="quarter" idx="10"/>
          </p:nvPr>
        </p:nvSpPr>
        <p:spPr/>
        <p:txBody>
          <a:bodyPr/>
          <a:lstStyle/>
          <a:p>
            <a:r>
              <a:rPr lang="en-US">
                <a:latin typeface="Calibri"/>
                <a:ea typeface="Calibri"/>
                <a:cs typeface="Calibri"/>
              </a:rPr>
              <a:t>Presentation Title</a:t>
            </a:r>
          </a:p>
        </p:txBody>
      </p:sp>
      <p:sp>
        <p:nvSpPr>
          <p:cNvPr id="6" name="Slide Number Placeholder 5">
            <a:extLst>
              <a:ext uri="{FF2B5EF4-FFF2-40B4-BE49-F238E27FC236}">
                <a16:creationId xmlns:a16="http://schemas.microsoft.com/office/drawing/2014/main" id="{2D541AA8-C0B1-EBE5-349F-EE03FD2331DC}"/>
              </a:ext>
            </a:extLst>
          </p:cNvPr>
          <p:cNvSpPr>
            <a:spLocks noGrp="1"/>
          </p:cNvSpPr>
          <p:nvPr>
            <p:ph type="sldNum" sz="quarter" idx="11"/>
          </p:nvPr>
        </p:nvSpPr>
        <p:spPr/>
        <p:txBody>
          <a:bodyPr/>
          <a:lstStyle/>
          <a:p>
            <a:fld id="{09A01C0A-2BB6-49E7-91A3-DCB9F9F59583}" type="slidenum">
              <a:rPr lang="en-US" smtClean="0">
                <a:latin typeface="Calibri"/>
                <a:ea typeface="Calibri"/>
                <a:cs typeface="Calibri"/>
              </a:rPr>
              <a:pPr/>
              <a:t>7</a:t>
            </a:fld>
            <a:endParaRPr lang="en-US">
              <a:latin typeface="Calibri"/>
              <a:ea typeface="Calibri"/>
              <a:cs typeface="Calibri"/>
            </a:endParaRPr>
          </a:p>
        </p:txBody>
      </p:sp>
      <p:sp>
        <p:nvSpPr>
          <p:cNvPr id="2" name="TextBox 1">
            <a:extLst>
              <a:ext uri="{FF2B5EF4-FFF2-40B4-BE49-F238E27FC236}">
                <a16:creationId xmlns:a16="http://schemas.microsoft.com/office/drawing/2014/main" id="{D34A7EAE-88B7-9E01-7E80-F268C03E9D17}"/>
              </a:ext>
            </a:extLst>
          </p:cNvPr>
          <p:cNvSpPr txBox="1"/>
          <p:nvPr/>
        </p:nvSpPr>
        <p:spPr>
          <a:xfrm>
            <a:off x="733566" y="341194"/>
            <a:ext cx="63348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a:ea typeface="Calibri"/>
                <a:cs typeface="Calibri"/>
              </a:rPr>
              <a:t>Data Type of Attributes</a:t>
            </a:r>
          </a:p>
        </p:txBody>
      </p:sp>
      <p:sp>
        <p:nvSpPr>
          <p:cNvPr id="4" name="Content Placeholder 3">
            <a:extLst>
              <a:ext uri="{FF2B5EF4-FFF2-40B4-BE49-F238E27FC236}">
                <a16:creationId xmlns:a16="http://schemas.microsoft.com/office/drawing/2014/main" id="{1AC55AAC-5BA1-19D0-AE43-9BDE52002ED2}"/>
              </a:ext>
            </a:extLst>
          </p:cNvPr>
          <p:cNvSpPr>
            <a:spLocks noGrp="1"/>
          </p:cNvSpPr>
          <p:nvPr>
            <p:ph sz="half" idx="2"/>
          </p:nvPr>
        </p:nvSpPr>
        <p:spPr>
          <a:xfrm>
            <a:off x="983750" y="1381836"/>
            <a:ext cx="3108580" cy="5214623"/>
          </a:xfrm>
        </p:spPr>
        <p:txBody>
          <a:bodyPr vert="horz" lIns="0" tIns="0" rIns="0" bIns="0" rtlCol="0" anchor="t">
            <a:noAutofit/>
          </a:bodyPr>
          <a:lstStyle/>
          <a:p>
            <a:r>
              <a:rPr lang="en-US" sz="1800">
                <a:latin typeface="Calibri"/>
                <a:ea typeface="Calibri"/>
                <a:cs typeface="Calibri"/>
              </a:rPr>
              <a:t> Disaster Subgroup – Nominal</a:t>
            </a:r>
            <a:endParaRPr lang="en-US"/>
          </a:p>
          <a:p>
            <a:r>
              <a:rPr lang="en-US" sz="1800">
                <a:latin typeface="Calibri"/>
                <a:ea typeface="Calibri"/>
                <a:cs typeface="Calibri"/>
              </a:rPr>
              <a:t>Disaster Type – Nominal</a:t>
            </a:r>
          </a:p>
          <a:p>
            <a:r>
              <a:rPr lang="en-US" sz="1800">
                <a:latin typeface="Calibri"/>
                <a:ea typeface="Calibri"/>
                <a:cs typeface="Calibri"/>
              </a:rPr>
              <a:t>Event Name – Nominal</a:t>
            </a:r>
          </a:p>
          <a:p>
            <a:r>
              <a:rPr lang="en-US" sz="1800">
                <a:latin typeface="Calibri"/>
                <a:ea typeface="Calibri"/>
                <a:cs typeface="Calibri"/>
              </a:rPr>
              <a:t>Country – Nominal</a:t>
            </a:r>
          </a:p>
          <a:p>
            <a:r>
              <a:rPr lang="en-US" sz="1800">
                <a:latin typeface="Calibri"/>
                <a:ea typeface="Calibri"/>
                <a:cs typeface="Calibri"/>
              </a:rPr>
              <a:t>ISO – Nominal</a:t>
            </a:r>
          </a:p>
          <a:p>
            <a:r>
              <a:rPr lang="en-US" sz="1800">
                <a:latin typeface="Calibri"/>
                <a:ea typeface="Calibri"/>
                <a:cs typeface="Calibri"/>
              </a:rPr>
              <a:t>Continent – Nominal</a:t>
            </a:r>
          </a:p>
          <a:p>
            <a:r>
              <a:rPr lang="en-US" sz="1800">
                <a:latin typeface="Calibri"/>
                <a:ea typeface="Calibri"/>
                <a:cs typeface="Calibri"/>
              </a:rPr>
              <a:t>Location – Nominal</a:t>
            </a:r>
          </a:p>
          <a:p>
            <a:endParaRPr lang="en-US" sz="1800">
              <a:latin typeface="Calibri"/>
              <a:ea typeface="Calibri"/>
              <a:cs typeface="Calibri"/>
            </a:endParaRPr>
          </a:p>
          <a:p>
            <a:pPr>
              <a:lnSpc>
                <a:spcPct val="100000"/>
              </a:lnSpc>
              <a:spcBef>
                <a:spcPts val="0"/>
              </a:spcBef>
            </a:pPr>
            <a:r>
              <a:rPr lang="en-US" sz="1800">
                <a:latin typeface="Calibri"/>
                <a:ea typeface="Calibri"/>
                <a:cs typeface="Calibri"/>
              </a:rPr>
              <a:t>Origin – Nominal</a:t>
            </a:r>
          </a:p>
          <a:p>
            <a:pPr>
              <a:lnSpc>
                <a:spcPct val="100000"/>
              </a:lnSpc>
              <a:spcBef>
                <a:spcPts val="0"/>
              </a:spcBef>
            </a:pPr>
            <a:endParaRPr lang="en-US" sz="1800">
              <a:latin typeface="Calibri"/>
              <a:ea typeface="Calibri"/>
              <a:cs typeface="Calibri"/>
            </a:endParaRPr>
          </a:p>
          <a:p>
            <a:pPr>
              <a:lnSpc>
                <a:spcPct val="100000"/>
              </a:lnSpc>
              <a:spcBef>
                <a:spcPts val="0"/>
              </a:spcBef>
            </a:pPr>
            <a:endParaRPr lang="en-US" sz="1800">
              <a:latin typeface="Calibri"/>
              <a:ea typeface="Calibri"/>
              <a:cs typeface="Calibri"/>
            </a:endParaRPr>
          </a:p>
          <a:p>
            <a:pPr>
              <a:lnSpc>
                <a:spcPct val="100000"/>
              </a:lnSpc>
              <a:spcBef>
                <a:spcPts val="0"/>
              </a:spcBef>
            </a:pPr>
            <a:endParaRPr lang="en-US" sz="1800">
              <a:latin typeface="Calibri"/>
              <a:ea typeface="Calibri"/>
              <a:cs typeface="Calibri"/>
            </a:endParaRPr>
          </a:p>
        </p:txBody>
      </p:sp>
      <p:sp>
        <p:nvSpPr>
          <p:cNvPr id="7" name="TextBox 6">
            <a:extLst>
              <a:ext uri="{FF2B5EF4-FFF2-40B4-BE49-F238E27FC236}">
                <a16:creationId xmlns:a16="http://schemas.microsoft.com/office/drawing/2014/main" id="{B050C157-9A6D-AA56-C834-754D14ECE123}"/>
              </a:ext>
            </a:extLst>
          </p:cNvPr>
          <p:cNvSpPr txBox="1"/>
          <p:nvPr/>
        </p:nvSpPr>
        <p:spPr>
          <a:xfrm>
            <a:off x="4092331" y="1332961"/>
            <a:ext cx="3229969"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Associated Dis – Nominal</a:t>
            </a:r>
            <a:endParaRPr lang="en-US"/>
          </a:p>
          <a:p>
            <a:endParaRPr lang="en-US">
              <a:latin typeface="Calibri"/>
              <a:ea typeface="Calibri"/>
              <a:cs typeface="Calibri"/>
            </a:endParaRPr>
          </a:p>
          <a:p>
            <a:r>
              <a:rPr lang="en-US">
                <a:latin typeface="Calibri"/>
                <a:ea typeface="Calibri"/>
                <a:cs typeface="Calibri"/>
              </a:rPr>
              <a:t>Declaration – Nominal</a:t>
            </a:r>
            <a:endParaRPr lang="en-US"/>
          </a:p>
          <a:p>
            <a:endParaRPr lang="en-US">
              <a:latin typeface="Calibri"/>
              <a:ea typeface="Calibri"/>
              <a:cs typeface="Calibri"/>
            </a:endParaRPr>
          </a:p>
          <a:p>
            <a:r>
              <a:rPr lang="en-US">
                <a:latin typeface="Calibri"/>
                <a:ea typeface="Calibri"/>
                <a:cs typeface="Calibri"/>
              </a:rPr>
              <a:t>Dis Mag Value – Ratio</a:t>
            </a:r>
          </a:p>
          <a:p>
            <a:endParaRPr lang="en-US">
              <a:latin typeface="Calibri"/>
              <a:ea typeface="Calibri"/>
              <a:cs typeface="Calibri"/>
            </a:endParaRPr>
          </a:p>
          <a:p>
            <a:r>
              <a:rPr lang="en-US">
                <a:latin typeface="Calibri"/>
                <a:ea typeface="Calibri"/>
                <a:cs typeface="Calibri"/>
              </a:rPr>
              <a:t>Dis Mag Scale – Nominal</a:t>
            </a:r>
          </a:p>
          <a:p>
            <a:endParaRPr lang="en-US">
              <a:latin typeface="Calibri"/>
              <a:ea typeface="Calibri"/>
              <a:cs typeface="Calibri"/>
            </a:endParaRPr>
          </a:p>
          <a:p>
            <a:r>
              <a:rPr lang="en-US">
                <a:latin typeface="Calibri"/>
                <a:ea typeface="Calibri"/>
                <a:cs typeface="Calibri"/>
              </a:rPr>
              <a:t>Latitude –  Interval</a:t>
            </a:r>
          </a:p>
          <a:p>
            <a:endParaRPr lang="en-US">
              <a:latin typeface="Calibri"/>
              <a:ea typeface="Calibri"/>
              <a:cs typeface="Calibri"/>
            </a:endParaRPr>
          </a:p>
          <a:p>
            <a:r>
              <a:rPr lang="en-US">
                <a:latin typeface="Calibri"/>
                <a:ea typeface="Calibri"/>
                <a:cs typeface="Calibri"/>
              </a:rPr>
              <a:t>Longitude –  Interval</a:t>
            </a:r>
          </a:p>
          <a:p>
            <a:endParaRPr lang="en-US">
              <a:latin typeface="Calibri"/>
              <a:ea typeface="Calibri"/>
              <a:cs typeface="Calibri"/>
            </a:endParaRPr>
          </a:p>
          <a:p>
            <a:r>
              <a:rPr lang="en-US">
                <a:latin typeface="Calibri"/>
                <a:ea typeface="Calibri"/>
                <a:cs typeface="Calibri"/>
              </a:rPr>
              <a:t>Local Time – Interval</a:t>
            </a:r>
          </a:p>
          <a:p>
            <a:endParaRPr lang="en-US">
              <a:latin typeface="Calibri"/>
              <a:ea typeface="Calibri"/>
              <a:cs typeface="Calibri"/>
            </a:endParaRPr>
          </a:p>
          <a:p>
            <a:r>
              <a:rPr lang="en-US">
                <a:latin typeface="Calibri"/>
                <a:ea typeface="Calibri"/>
                <a:cs typeface="Calibri"/>
              </a:rPr>
              <a:t>River Basin – Nominal</a:t>
            </a:r>
          </a:p>
          <a:p>
            <a:endParaRPr lang="en-US">
              <a:latin typeface="Calibri"/>
              <a:ea typeface="Calibri"/>
              <a:cs typeface="Calibri"/>
            </a:endParaRPr>
          </a:p>
          <a:p>
            <a:r>
              <a:rPr lang="en-US">
                <a:latin typeface="Calibri"/>
                <a:ea typeface="Calibri"/>
                <a:cs typeface="Calibri"/>
              </a:rPr>
              <a:t>Start Date – Interval</a:t>
            </a:r>
          </a:p>
          <a:p>
            <a:endParaRPr lang="en-US">
              <a:latin typeface="Calibri"/>
              <a:ea typeface="Calibri"/>
              <a:cs typeface="Calibri"/>
            </a:endParaRPr>
          </a:p>
          <a:p>
            <a:r>
              <a:rPr lang="en-US">
                <a:latin typeface="Calibri"/>
                <a:ea typeface="Calibri"/>
                <a:cs typeface="Calibri"/>
              </a:rPr>
              <a:t>End Date – Interval</a:t>
            </a:r>
          </a:p>
          <a:p>
            <a:endParaRPr lang="en-US">
              <a:latin typeface="Calibri"/>
              <a:ea typeface="Calibri"/>
              <a:cs typeface="Calibri"/>
            </a:endParaRPr>
          </a:p>
          <a:p>
            <a:endParaRPr lang="en-US">
              <a:latin typeface="Calibri"/>
              <a:ea typeface="Calibri"/>
              <a:cs typeface="Calibri"/>
            </a:endParaRPr>
          </a:p>
        </p:txBody>
      </p:sp>
      <p:sp>
        <p:nvSpPr>
          <p:cNvPr id="9" name="TextBox 8">
            <a:extLst>
              <a:ext uri="{FF2B5EF4-FFF2-40B4-BE49-F238E27FC236}">
                <a16:creationId xmlns:a16="http://schemas.microsoft.com/office/drawing/2014/main" id="{99963656-A566-7176-315A-3EB5C08974C8}"/>
              </a:ext>
            </a:extLst>
          </p:cNvPr>
          <p:cNvSpPr txBox="1"/>
          <p:nvPr/>
        </p:nvSpPr>
        <p:spPr>
          <a:xfrm>
            <a:off x="7659804" y="1381836"/>
            <a:ext cx="359959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Total Deaths – Ratio</a:t>
            </a:r>
            <a:endParaRPr lang="en-US"/>
          </a:p>
          <a:p>
            <a:endParaRPr lang="en-US">
              <a:latin typeface="Calibri"/>
              <a:ea typeface="Calibri"/>
              <a:cs typeface="Calibri"/>
            </a:endParaRPr>
          </a:p>
          <a:p>
            <a:r>
              <a:rPr lang="en-US">
                <a:latin typeface="Calibri"/>
                <a:ea typeface="Calibri"/>
                <a:cs typeface="Calibri"/>
              </a:rPr>
              <a:t>No Injured – Ratio</a:t>
            </a:r>
            <a:endParaRPr lang="en-US"/>
          </a:p>
          <a:p>
            <a:endParaRPr lang="en-US">
              <a:latin typeface="Calibri"/>
              <a:ea typeface="Calibri"/>
              <a:cs typeface="Calibri"/>
            </a:endParaRPr>
          </a:p>
          <a:p>
            <a:r>
              <a:rPr lang="en-US">
                <a:latin typeface="Calibri"/>
                <a:ea typeface="Calibri"/>
                <a:cs typeface="Calibri"/>
              </a:rPr>
              <a:t>No Affected – Ratio</a:t>
            </a:r>
          </a:p>
          <a:p>
            <a:endParaRPr lang="en-US">
              <a:latin typeface="Calibri"/>
              <a:ea typeface="Calibri"/>
              <a:cs typeface="Calibri"/>
            </a:endParaRPr>
          </a:p>
          <a:p>
            <a:r>
              <a:rPr lang="en-US">
                <a:latin typeface="Calibri"/>
                <a:ea typeface="Calibri"/>
                <a:cs typeface="Calibri"/>
              </a:rPr>
              <a:t>No Homeless – Ratio</a:t>
            </a:r>
          </a:p>
          <a:p>
            <a:endParaRPr lang="en-US">
              <a:latin typeface="Calibri"/>
              <a:ea typeface="Calibri"/>
              <a:cs typeface="Calibri"/>
            </a:endParaRPr>
          </a:p>
          <a:p>
            <a:r>
              <a:rPr lang="en-US">
                <a:latin typeface="Calibri"/>
                <a:ea typeface="Calibri"/>
                <a:cs typeface="Calibri"/>
              </a:rPr>
              <a:t>Total Affected – Ratio</a:t>
            </a:r>
          </a:p>
          <a:p>
            <a:endParaRPr lang="en-US">
              <a:latin typeface="Calibri"/>
              <a:ea typeface="Calibri"/>
              <a:cs typeface="Calibri"/>
            </a:endParaRPr>
          </a:p>
          <a:p>
            <a:r>
              <a:rPr lang="en-US">
                <a:latin typeface="Calibri"/>
                <a:ea typeface="Calibri"/>
                <a:cs typeface="Calibri"/>
              </a:rPr>
              <a:t>Insured Damages ('000 US$') - Ratio</a:t>
            </a:r>
          </a:p>
          <a:p>
            <a:endParaRPr lang="en-US">
              <a:latin typeface="Calibri"/>
              <a:ea typeface="Calibri"/>
              <a:cs typeface="Calibri"/>
            </a:endParaRPr>
          </a:p>
          <a:p>
            <a:r>
              <a:rPr lang="en-US">
                <a:latin typeface="Calibri"/>
                <a:ea typeface="Calibri"/>
                <a:cs typeface="Calibri"/>
              </a:rPr>
              <a:t>Total Damages ('000 US$') - Ratio</a:t>
            </a:r>
          </a:p>
          <a:p>
            <a:endParaRPr lang="en-US">
              <a:latin typeface="Calibri"/>
              <a:ea typeface="Calibri"/>
              <a:cs typeface="Calibri"/>
            </a:endParaRPr>
          </a:p>
          <a:p>
            <a:r>
              <a:rPr lang="en-US">
                <a:latin typeface="Calibri"/>
                <a:ea typeface="Calibri"/>
                <a:cs typeface="Calibri"/>
              </a:rPr>
              <a:t>CPI – Ratio</a:t>
            </a:r>
          </a:p>
          <a:p>
            <a:endParaRPr lang="en-US">
              <a:latin typeface="Calibri"/>
              <a:ea typeface="Calibri"/>
              <a:cs typeface="Calibri"/>
            </a:endParaRPr>
          </a:p>
          <a:p>
            <a:r>
              <a:rPr lang="en-US">
                <a:latin typeface="Calibri"/>
                <a:ea typeface="Calibri"/>
                <a:cs typeface="Calibri"/>
              </a:rPr>
              <a:t>Year - Interval </a:t>
            </a:r>
            <a:endParaRPr lang="en-US"/>
          </a:p>
          <a:p>
            <a:endParaRPr lang="en-US"/>
          </a:p>
        </p:txBody>
      </p:sp>
    </p:spTree>
    <p:extLst>
      <p:ext uri="{BB962C8B-B14F-4D97-AF65-F5344CB8AC3E}">
        <p14:creationId xmlns:p14="http://schemas.microsoft.com/office/powerpoint/2010/main" val="270907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20878"/>
            <a:ext cx="422144" cy="543158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BA5EAB11-EB44-461B-9A29-CA0923367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11363715" y="-8779"/>
            <a:ext cx="826763" cy="704121"/>
          </a:xfrm>
        </p:spPr>
        <p:txBody>
          <a:bodyPr vert="horz" lIns="91440" tIns="45720" rIns="91440" bIns="45720" rtlCol="0" anchor="ctr">
            <a:normAutofit/>
          </a:bodyPr>
          <a:lstStyle/>
          <a:p>
            <a:pPr>
              <a:spcAft>
                <a:spcPts val="600"/>
              </a:spcAft>
              <a:defRPr/>
            </a:pPr>
            <a:fld id="{09A01C0A-2BB6-49E7-91A3-DCB9F9F59583}"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cxnSp>
        <p:nvCxnSpPr>
          <p:cNvPr id="43" name="Straight Connector 4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2492255-B886-5D72-32C0-189B7E7013C8}"/>
              </a:ext>
            </a:extLst>
          </p:cNvPr>
          <p:cNvSpPr>
            <a:spLocks noGrp="1"/>
          </p:cNvSpPr>
          <p:nvPr>
            <p:ph type="title"/>
          </p:nvPr>
        </p:nvSpPr>
        <p:spPr>
          <a:xfrm>
            <a:off x="3345804" y="2944618"/>
            <a:ext cx="6139133" cy="1128519"/>
          </a:xfrm>
        </p:spPr>
        <p:txBody>
          <a:bodyPr/>
          <a:lstStyle/>
          <a:p>
            <a:r>
              <a:rPr lang="en-US">
                <a:latin typeface="Calibri"/>
                <a:ea typeface="Calibri"/>
              </a:rPr>
              <a:t>DATA PREPROCESSING</a:t>
            </a:r>
          </a:p>
        </p:txBody>
      </p:sp>
    </p:spTree>
    <p:extLst>
      <p:ext uri="{BB962C8B-B14F-4D97-AF65-F5344CB8AC3E}">
        <p14:creationId xmlns:p14="http://schemas.microsoft.com/office/powerpoint/2010/main" val="1353843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1D04-7A41-0CE1-D1DF-E1A562AD6B8D}"/>
              </a:ext>
            </a:extLst>
          </p:cNvPr>
          <p:cNvSpPr>
            <a:spLocks noGrp="1"/>
          </p:cNvSpPr>
          <p:nvPr>
            <p:ph type="title"/>
          </p:nvPr>
        </p:nvSpPr>
        <p:spPr/>
        <p:txBody>
          <a:bodyPr/>
          <a:lstStyle/>
          <a:p>
            <a:r>
              <a:rPr lang="en-US">
                <a:latin typeface="Calibri"/>
              </a:rPr>
              <a:t>DATA Pre-Processing</a:t>
            </a:r>
          </a:p>
        </p:txBody>
      </p:sp>
      <p:sp>
        <p:nvSpPr>
          <p:cNvPr id="3" name="Content Placeholder 2">
            <a:extLst>
              <a:ext uri="{FF2B5EF4-FFF2-40B4-BE49-F238E27FC236}">
                <a16:creationId xmlns:a16="http://schemas.microsoft.com/office/drawing/2014/main" id="{FBF553A8-E2BE-A0C0-3298-3466E0B40CE4}"/>
              </a:ext>
            </a:extLst>
          </p:cNvPr>
          <p:cNvSpPr>
            <a:spLocks noGrp="1"/>
          </p:cNvSpPr>
          <p:nvPr>
            <p:ph sz="half" idx="2"/>
          </p:nvPr>
        </p:nvSpPr>
        <p:spPr/>
        <p:txBody>
          <a:bodyPr vert="horz" lIns="0" tIns="0" rIns="0" bIns="0" rtlCol="0" anchor="t">
            <a:noAutofit/>
          </a:bodyPr>
          <a:lstStyle/>
          <a:p>
            <a:pPr marL="342900" indent="-342900">
              <a:buFont typeface="Arial"/>
              <a:buChar char="•"/>
            </a:pPr>
            <a:r>
              <a:rPr lang="en-US"/>
              <a:t>Start Day, Start Month, Start Year are combined to a single new attribute  Start Date. Similarly for End Day, End Month, End Year combined to a single new attribute End Date.</a:t>
            </a:r>
          </a:p>
          <a:p>
            <a:r>
              <a:rPr lang="en-US" b="1"/>
              <a:t>   </a:t>
            </a:r>
            <a:r>
              <a:rPr lang="en-US"/>
              <a:t> Handling Missing Values :</a:t>
            </a:r>
          </a:p>
          <a:p>
            <a:pPr marL="342900" indent="-342900">
              <a:buFont typeface="Arial"/>
              <a:buChar char="•"/>
            </a:pPr>
            <a:r>
              <a:rPr lang="en-US"/>
              <a:t>For numerical values replaced them with mean and For categorical values replaced them with a common value or mode.</a:t>
            </a:r>
          </a:p>
          <a:p>
            <a:pPr marL="342900" indent="-342900">
              <a:buFont typeface="Arial"/>
              <a:buChar char="•"/>
            </a:pPr>
            <a:r>
              <a:rPr lang="en-US"/>
              <a:t>Dropped redundant or uninformative columns like  Dis No etc.</a:t>
            </a:r>
          </a:p>
          <a:p>
            <a:pPr marL="342900" indent="-342900">
              <a:buFont typeface="Arial"/>
              <a:buChar char="•"/>
            </a:pPr>
            <a:endParaRPr lang="en-US"/>
          </a:p>
        </p:txBody>
      </p:sp>
      <p:sp>
        <p:nvSpPr>
          <p:cNvPr id="4" name="Footer Placeholder 3">
            <a:extLst>
              <a:ext uri="{FF2B5EF4-FFF2-40B4-BE49-F238E27FC236}">
                <a16:creationId xmlns:a16="http://schemas.microsoft.com/office/drawing/2014/main" id="{8B964F53-C2B9-687D-2E23-34CF7569DF28}"/>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3F66E4B-4C06-EBB2-0F70-B7CB0884A0C3}"/>
              </a:ext>
            </a:extLst>
          </p:cNvPr>
          <p:cNvSpPr>
            <a:spLocks noGrp="1"/>
          </p:cNvSpPr>
          <p:nvPr>
            <p:ph type="sldNum" sz="quarter" idx="11"/>
          </p:nvPr>
        </p:nvSpPr>
        <p:spPr/>
        <p:txBody>
          <a:bodyPr/>
          <a:lstStyle/>
          <a:p>
            <a:fld id="{09A01C0A-2BB6-49E7-91A3-DCB9F9F59583}" type="slidenum">
              <a:rPr lang="en-US" smtClean="0"/>
              <a:pPr/>
              <a:t>9</a:t>
            </a:fld>
            <a:endParaRPr lang="en-US"/>
          </a:p>
        </p:txBody>
      </p:sp>
    </p:spTree>
    <p:extLst>
      <p:ext uri="{BB962C8B-B14F-4D97-AF65-F5344CB8AC3E}">
        <p14:creationId xmlns:p14="http://schemas.microsoft.com/office/powerpoint/2010/main" val="3012461436"/>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0</TotalTime>
  <Words>914</Words>
  <Application>Microsoft Office PowerPoint</Application>
  <PresentationFormat>Widescreen</PresentationFormat>
  <Paragraphs>190</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Natural Disasters         Analysis</vt:lpstr>
      <vt:lpstr>PowerPoint Presentation</vt:lpstr>
      <vt:lpstr>INTRODUCTION </vt:lpstr>
      <vt:lpstr>DATA COLLECTION   AND   UNDERSTANDING DATASET</vt:lpstr>
      <vt:lpstr>DATA COLLECTION</vt:lpstr>
      <vt:lpstr>DATASET( Before DATA CLEANING )</vt:lpstr>
      <vt:lpstr>PowerPoint Presentation</vt:lpstr>
      <vt:lpstr>DATA PREPROCESSING</vt:lpstr>
      <vt:lpstr>DATA Pre-Processing</vt:lpstr>
      <vt:lpstr>PowerPoint Presentation</vt:lpstr>
      <vt:lpstr>PowerPoint Presentation</vt:lpstr>
      <vt:lpstr>PowerPoint Presentation</vt:lpstr>
      <vt:lpstr>PowerPoint Presentation</vt:lpstr>
      <vt:lpstr>Q-Q PLOTS:</vt:lpstr>
      <vt:lpstr>Q-Q PLOTS:</vt:lpstr>
      <vt:lpstr>Q-Q PLOTS:</vt:lpstr>
      <vt:lpstr>Q-Q PLOTS:</vt:lpstr>
      <vt:lpstr>Q-Q PLOTS:</vt:lpstr>
      <vt:lpstr>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Pavithra N</dc:creator>
  <cp:lastModifiedBy>Pavithra N</cp:lastModifiedBy>
  <cp:revision>70</cp:revision>
  <dcterms:created xsi:type="dcterms:W3CDTF">2023-11-13T08:38:53Z</dcterms:created>
  <dcterms:modified xsi:type="dcterms:W3CDTF">2023-11-14T09:40:32Z</dcterms:modified>
</cp:coreProperties>
</file>